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89" r:id="rId5"/>
    <p:sldId id="261" r:id="rId6"/>
    <p:sldId id="260" r:id="rId7"/>
    <p:sldId id="275" r:id="rId8"/>
    <p:sldId id="276" r:id="rId9"/>
    <p:sldId id="290" r:id="rId10"/>
    <p:sldId id="262" r:id="rId11"/>
    <p:sldId id="274" r:id="rId12"/>
    <p:sldId id="259" r:id="rId13"/>
    <p:sldId id="263" r:id="rId14"/>
    <p:sldId id="265" r:id="rId15"/>
    <p:sldId id="264" r:id="rId16"/>
    <p:sldId id="266" r:id="rId17"/>
    <p:sldId id="267" r:id="rId18"/>
    <p:sldId id="268" r:id="rId19"/>
    <p:sldId id="269" r:id="rId20"/>
    <p:sldId id="272" r:id="rId21"/>
    <p:sldId id="270" r:id="rId22"/>
    <p:sldId id="271" r:id="rId23"/>
    <p:sldId id="291" r:id="rId24"/>
    <p:sldId id="282" r:id="rId25"/>
    <p:sldId id="277" r:id="rId26"/>
    <p:sldId id="292" r:id="rId27"/>
    <p:sldId id="278" r:id="rId28"/>
    <p:sldId id="279" r:id="rId29"/>
    <p:sldId id="280" r:id="rId30"/>
    <p:sldId id="287" r:id="rId31"/>
    <p:sldId id="286" r:id="rId32"/>
    <p:sldId id="283" r:id="rId33"/>
    <p:sldId id="284" r:id="rId34"/>
    <p:sldId id="285" r:id="rId3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878"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6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18D3FB-FA4D-4E0B-881C-206854021451}" type="datetimeFigureOut">
              <a:rPr kumimoji="1" lang="ja-JP" altLang="en-US" smtClean="0"/>
              <a:pPr/>
              <a:t>2012/5/28</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8C7FFF-3EA2-46A3-A8DD-F6D956D1263E}"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686421" y="4344025"/>
            <a:ext cx="5485158" cy="4114488"/>
          </a:xfrm>
          <a:noFill/>
          <a:ln/>
        </p:spPr>
        <p:txBody>
          <a:bodyPr/>
          <a:lstStyle/>
          <a:p>
            <a:endParaRPr lang="th-TH"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686421" y="4344025"/>
            <a:ext cx="5485158" cy="4114488"/>
          </a:xfrm>
          <a:noFill/>
          <a:ln/>
        </p:spPr>
        <p:txBody>
          <a:bodyPr/>
          <a:lstStyle/>
          <a:p>
            <a:endParaRPr lang="th-TH"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xfrm>
            <a:off x="686421" y="4344025"/>
            <a:ext cx="5485158" cy="4114488"/>
          </a:xfrm>
          <a:noFill/>
          <a:ln/>
        </p:spPr>
        <p:txBody>
          <a:bodyPr/>
          <a:lstStyle/>
          <a:p>
            <a:endParaRPr lang="th-TH"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ベトナム在来豚品種：</a:t>
            </a:r>
            <a:endParaRPr lang="en-US" altLang="ja-JP" smtClean="0"/>
          </a:p>
          <a:p>
            <a:pPr eaLnBrk="1" hangingPunct="1">
              <a:spcBef>
                <a:spcPct val="0"/>
              </a:spcBef>
            </a:pPr>
            <a:r>
              <a:rPr lang="ja-JP" altLang="en-US" smtClean="0">
                <a:solidFill>
                  <a:schemeClr val="bg1"/>
                </a:solidFill>
              </a:rPr>
              <a:t>１）　</a:t>
            </a:r>
            <a:r>
              <a:rPr lang="en-US" altLang="ja-JP" smtClean="0">
                <a:solidFill>
                  <a:schemeClr val="bg1"/>
                </a:solidFill>
              </a:rPr>
              <a:t>6</a:t>
            </a:r>
            <a:r>
              <a:rPr lang="ja-JP" altLang="en-US" smtClean="0">
                <a:solidFill>
                  <a:schemeClr val="bg1"/>
                </a:solidFill>
              </a:rPr>
              <a:t>品種（</a:t>
            </a:r>
            <a:r>
              <a:rPr lang="en-US" altLang="ja-JP" smtClean="0">
                <a:solidFill>
                  <a:schemeClr val="bg1"/>
                </a:solidFill>
              </a:rPr>
              <a:t>I, </a:t>
            </a:r>
            <a:r>
              <a:rPr lang="ja-JP" altLang="ja-JP" smtClean="0">
                <a:solidFill>
                  <a:schemeClr val="bg1"/>
                </a:solidFill>
              </a:rPr>
              <a:t>Mong Cai, Muong Khuong, Soc, Meo and Co</a:t>
            </a:r>
            <a:r>
              <a:rPr lang="ja-JP" altLang="en-US" smtClean="0">
                <a:solidFill>
                  <a:schemeClr val="bg1"/>
                </a:solidFill>
              </a:rPr>
              <a:t>）の在来種が現存する。ミニ豚タイプで、早熟な品種が多い。どの品種も頭数が激減している。（左のマップが分布図です）。</a:t>
            </a:r>
            <a:endParaRPr lang="en-US" altLang="ja-JP" smtClean="0">
              <a:solidFill>
                <a:schemeClr val="bg1"/>
              </a:solidFill>
            </a:endParaRPr>
          </a:p>
          <a:p>
            <a:pPr eaLnBrk="1" hangingPunct="1">
              <a:spcBef>
                <a:spcPct val="0"/>
              </a:spcBef>
            </a:pPr>
            <a:r>
              <a:rPr lang="ja-JP" altLang="en-US" smtClean="0"/>
              <a:t>２）　ベトナムは、世界的に豚の飼養頭数が多く、世界の</a:t>
            </a:r>
            <a:r>
              <a:rPr lang="en-US" altLang="ja-JP" smtClean="0"/>
              <a:t>5</a:t>
            </a:r>
            <a:r>
              <a:rPr lang="ja-JP" altLang="en-US" smtClean="0"/>
              <a:t>本の指に入る。２千</a:t>
            </a:r>
            <a:r>
              <a:rPr lang="en-US" altLang="ja-JP" smtClean="0"/>
              <a:t>7</a:t>
            </a:r>
            <a:r>
              <a:rPr lang="ja-JP" altLang="en-US" smtClean="0"/>
              <a:t>百万頭</a:t>
            </a:r>
            <a:endParaRPr lang="en-US" altLang="ja-JP" smtClean="0"/>
          </a:p>
          <a:p>
            <a:pPr eaLnBrk="1" hangingPunct="1">
              <a:spcBef>
                <a:spcPct val="0"/>
              </a:spcBef>
            </a:pPr>
            <a:endParaRPr lang="en-US" altLang="ja-JP" smtClean="0"/>
          </a:p>
          <a:p>
            <a:pPr eaLnBrk="1" hangingPunct="1">
              <a:spcBef>
                <a:spcPct val="0"/>
              </a:spcBef>
            </a:pPr>
            <a:r>
              <a:rPr lang="ja-JP" altLang="en-US" smtClean="0"/>
              <a:t>写真：左が</a:t>
            </a:r>
            <a:r>
              <a:rPr lang="en-US" altLang="ja-JP" smtClean="0">
                <a:solidFill>
                  <a:schemeClr val="bg1"/>
                </a:solidFill>
                <a:latin typeface="Times New Roman" pitchFamily="18" charset="0"/>
              </a:rPr>
              <a:t>Muong Khuong </a:t>
            </a:r>
            <a:r>
              <a:rPr lang="ja-JP" altLang="en-US" smtClean="0">
                <a:solidFill>
                  <a:schemeClr val="bg1"/>
                </a:solidFill>
                <a:latin typeface="Times New Roman" pitchFamily="18" charset="0"/>
              </a:rPr>
              <a:t>の雄で、右が雌</a:t>
            </a:r>
            <a:endParaRPr lang="ja-JP" altLang="en-US" smtClean="0"/>
          </a:p>
        </p:txBody>
      </p:sp>
      <p:sp>
        <p:nvSpPr>
          <p:cNvPr id="1638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4E971F-04D6-4568-82FB-47FF1D139583}" type="slidenum">
              <a:rPr lang="ja-JP" altLang="en-US" smtClean="0">
                <a:ea typeface="ＭＳ Ｐゴシック" charset="-128"/>
              </a:rPr>
              <a:pPr/>
              <a:t>26</a:t>
            </a:fld>
            <a:endParaRPr lang="ja-JP" altLang="en-US"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a:lvl1pPr>
          </a:lstStyle>
          <a:p>
            <a:pPr>
              <a:defRPr/>
            </a:pPr>
            <a:fld id="{42533EF7-6599-4F39-84B3-9E1F71BF2D65}" type="slidenum">
              <a:rPr lang="en-US"/>
              <a:pPr>
                <a:defRPr/>
              </a:pPr>
              <a:t>&lt;#&gt;</a:t>
            </a:fld>
            <a:endParaRPr lang="en-US" dirty="0"/>
          </a:p>
        </p:txBody>
      </p:sp>
      <p:sp>
        <p:nvSpPr>
          <p:cNvPr id="5" name="Rectangle 16"/>
          <p:cNvSpPr>
            <a:spLocks noGrp="1" noChangeArrowheads="1"/>
          </p:cNvSpPr>
          <p:nvPr>
            <p:ph type="dt" sz="half" idx="12"/>
          </p:nvPr>
        </p:nvSpPr>
        <p:spPr>
          <a:ln/>
        </p:spPr>
        <p:txBody>
          <a:bodyPr/>
          <a:lstStyle>
            <a:lvl1pPr>
              <a:defRPr/>
            </a:lvl1pPr>
          </a:lstStyle>
          <a:p>
            <a:pPr>
              <a:defRPr/>
            </a:pPr>
            <a:fld id="{C773753C-F0FA-45D6-B08A-C0FB909404B4}" type="datetimeFigureOut">
              <a:rPr lang="en-US"/>
              <a:pPr>
                <a:defRPr/>
              </a:pPr>
              <a:t>5/28/2012</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7F1AA79-2458-4E7F-87EE-18FAE2BE34EC}" type="datetimeFigureOut">
              <a:rPr kumimoji="1" lang="ja-JP" altLang="en-US" smtClean="0"/>
              <a:pPr/>
              <a:t>2012/5/28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A766D5A-2138-4879-BCE9-09749B8D4183}"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1AA79-2458-4E7F-87EE-18FAE2BE34EC}" type="datetimeFigureOut">
              <a:rPr kumimoji="1" lang="ja-JP" altLang="en-US" smtClean="0"/>
              <a:pPr/>
              <a:t>2012/5/28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66D5A-2138-4879-BCE9-09749B8D4183}"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oleObject" Target="../embeddings/Microsoft_Office_Excel_97-2003_______1.xls"/></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20.jpeg"/><Relationship Id="rId4" Type="http://schemas.openxmlformats.org/officeDocument/2006/relationships/oleObject" Target="../embeddings/Microsoft_Office_Excel_97-2003_______2.xls"/></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oleObject" Target="../embeddings/Microsoft_Office_Excel_97-2003_______3.xls"/></Relationships>
</file>

<file path=ppt/slides/_rels/slide1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w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63688" y="2276872"/>
            <a:ext cx="6336704" cy="954107"/>
          </a:xfrm>
          <a:prstGeom prst="rect">
            <a:avLst/>
          </a:prstGeom>
        </p:spPr>
        <p:txBody>
          <a:bodyPr wrap="square">
            <a:spAutoFit/>
          </a:bodyPr>
          <a:lstStyle/>
          <a:p>
            <a:r>
              <a:rPr lang="ja-JP" altLang="ja-JP" sz="2800" dirty="0"/>
              <a:t>「インドシナ地域における拠点・支援大学の教育資源と相互交流」</a:t>
            </a:r>
            <a:endParaRPr lang="ja-JP" alt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ctrTitle" idx="4294967295"/>
          </p:nvPr>
        </p:nvSpPr>
        <p:spPr>
          <a:xfrm>
            <a:off x="1295400" y="609600"/>
            <a:ext cx="7848600" cy="1219200"/>
          </a:xfrm>
        </p:spPr>
        <p:txBody>
          <a:bodyPr lIns="92075" tIns="46038" rIns="92075" bIns="46038">
            <a:normAutofit/>
          </a:bodyPr>
          <a:lstStyle/>
          <a:p>
            <a:pPr algn="ctr" eaLnBrk="1" hangingPunct="1"/>
            <a:r>
              <a:rPr lang="en-US" altLang="ja-JP" sz="3600" smtClean="0">
                <a:solidFill>
                  <a:schemeClr val="tx1"/>
                </a:solidFill>
                <a:effectLst>
                  <a:outerShdw blurRad="38100" dist="38100" dir="2700000" algn="tl">
                    <a:srgbClr val="FFFFFF"/>
                  </a:outerShdw>
                </a:effectLst>
              </a:rPr>
              <a:t>  </a:t>
            </a:r>
            <a:r>
              <a:rPr lang="en-US" altLang="ja-JP" sz="3200" b="1" smtClean="0">
                <a:solidFill>
                  <a:srgbClr val="008000"/>
                </a:solidFill>
                <a:effectLst>
                  <a:outerShdw blurRad="38100" dist="38100" dir="2700000" algn="tl">
                    <a:srgbClr val="000000"/>
                  </a:outerShdw>
                </a:effectLst>
                <a:latin typeface="Felix Titling" pitchFamily="82" charset="0"/>
              </a:rPr>
              <a:t>FACULTY OF AGRICULTURE (FOA)</a:t>
            </a:r>
            <a:r>
              <a:rPr lang="en-US" altLang="ja-JP" sz="3200" b="1" i="1" smtClean="0">
                <a:solidFill>
                  <a:srgbClr val="008000"/>
                </a:solidFill>
                <a:effectLst>
                  <a:outerShdw blurRad="38100" dist="38100" dir="2700000" algn="tl">
                    <a:srgbClr val="000000"/>
                  </a:outerShdw>
                </a:effectLst>
                <a:latin typeface="Felix Titling" pitchFamily="82" charset="0"/>
              </a:rPr>
              <a:t/>
            </a:r>
            <a:br>
              <a:rPr lang="en-US" altLang="ja-JP" sz="3200" b="1" i="1" smtClean="0">
                <a:solidFill>
                  <a:srgbClr val="008000"/>
                </a:solidFill>
                <a:effectLst>
                  <a:outerShdw blurRad="38100" dist="38100" dir="2700000" algn="tl">
                    <a:srgbClr val="000000"/>
                  </a:outerShdw>
                </a:effectLst>
                <a:latin typeface="Felix Titling" pitchFamily="82" charset="0"/>
              </a:rPr>
            </a:br>
            <a:r>
              <a:rPr lang="en-US" altLang="ja-JP" sz="3200" b="1" smtClean="0">
                <a:solidFill>
                  <a:schemeClr val="tx1"/>
                </a:solidFill>
                <a:effectLst>
                  <a:outerShdw blurRad="38100" dist="38100" dir="2700000" algn="tl">
                    <a:srgbClr val="FFFFFF"/>
                  </a:outerShdw>
                </a:effectLst>
                <a:latin typeface="Felix Titling" pitchFamily="82" charset="0"/>
              </a:rPr>
              <a:t>NATIONAL UNIVERSITY OF LAOS </a:t>
            </a:r>
            <a:endParaRPr lang="en-US" altLang="ja-JP" sz="3200" b="1" i="1" smtClean="0">
              <a:solidFill>
                <a:schemeClr val="tx1"/>
              </a:solidFill>
              <a:effectLst>
                <a:outerShdw blurRad="38100" dist="38100" dir="2700000" algn="tl">
                  <a:srgbClr val="FFFFFF"/>
                </a:outerShdw>
              </a:effectLst>
              <a:latin typeface="Felix Titling" pitchFamily="82" charset="0"/>
            </a:endParaRPr>
          </a:p>
        </p:txBody>
      </p:sp>
      <p:pic>
        <p:nvPicPr>
          <p:cNvPr id="1041" name="Picture 17" descr="Clip_3"/>
          <p:cNvPicPr>
            <a:picLocks noChangeAspect="1" noChangeArrowheads="1"/>
          </p:cNvPicPr>
          <p:nvPr/>
        </p:nvPicPr>
        <p:blipFill>
          <a:blip r:embed="rId2" cstate="print"/>
          <a:srcRect/>
          <a:stretch>
            <a:fillRect/>
          </a:stretch>
        </p:blipFill>
        <p:spPr bwMode="auto">
          <a:xfrm>
            <a:off x="0" y="0"/>
            <a:ext cx="1600200" cy="1858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8" name="Picture 10" descr="Untitled-2 copy"/>
          <p:cNvPicPr>
            <a:picLocks noChangeAspect="1" noChangeArrowheads="1"/>
          </p:cNvPicPr>
          <p:nvPr/>
        </p:nvPicPr>
        <p:blipFill>
          <a:blip r:embed="rId3" cstate="print"/>
          <a:srcRect/>
          <a:stretch>
            <a:fillRect/>
          </a:stretch>
        </p:blipFill>
        <p:spPr bwMode="auto">
          <a:xfrm>
            <a:off x="4763" y="4419600"/>
            <a:ext cx="9139237" cy="2473325"/>
          </a:xfrm>
          <a:prstGeom prst="rect">
            <a:avLst/>
          </a:prstGeom>
          <a:solidFill>
            <a:srgbClr val="FFFFFF"/>
          </a:solidFill>
          <a:ln w="9525" algn="in">
            <a:noFill/>
            <a:miter lim="800000"/>
            <a:headEnd/>
            <a:tailEnd/>
          </a:ln>
        </p:spPr>
      </p:pic>
      <p:sp>
        <p:nvSpPr>
          <p:cNvPr id="16389" name="Line 13"/>
          <p:cNvSpPr>
            <a:spLocks noChangeShapeType="1"/>
          </p:cNvSpPr>
          <p:nvPr/>
        </p:nvSpPr>
        <p:spPr bwMode="auto">
          <a:xfrm>
            <a:off x="-22225" y="4103688"/>
            <a:ext cx="9166225" cy="0"/>
          </a:xfrm>
          <a:prstGeom prst="line">
            <a:avLst/>
          </a:prstGeom>
          <a:noFill/>
          <a:ln w="19050">
            <a:solidFill>
              <a:srgbClr val="FFFFFF"/>
            </a:solidFill>
            <a:round/>
            <a:headEnd/>
            <a:tailEnd/>
          </a:ln>
        </p:spPr>
        <p:txBody>
          <a:bodyPr lIns="36576" tIns="36576" rIns="36576" bIns="36576"/>
          <a:lstStyle/>
          <a:p>
            <a:endParaRPr lang="ja-JP" altLang="en-US"/>
          </a:p>
        </p:txBody>
      </p:sp>
      <p:pic>
        <p:nvPicPr>
          <p:cNvPr id="16390" name="Picture 18" descr="Untitled-19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981200"/>
            <a:ext cx="9144000" cy="24384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1"/>
            <a:ext cx="5717604" cy="4293097"/>
          </a:xfrm>
          <a:prstGeom prst="rect">
            <a:avLst/>
          </a:prstGeom>
          <a:noFill/>
          <a:ln w="9525">
            <a:noFill/>
            <a:miter lim="800000"/>
            <a:headEnd/>
            <a:tailEnd/>
          </a:ln>
        </p:spPr>
      </p:pic>
      <p:pic>
        <p:nvPicPr>
          <p:cNvPr id="4" name="Picture 6"/>
          <p:cNvPicPr>
            <a:picLocks noChangeAspect="1" noChangeArrowheads="1"/>
          </p:cNvPicPr>
          <p:nvPr/>
        </p:nvPicPr>
        <p:blipFill>
          <a:blip r:embed="rId3" cstate="print"/>
          <a:srcRect/>
          <a:stretch>
            <a:fillRect/>
          </a:stretch>
        </p:blipFill>
        <p:spPr bwMode="auto">
          <a:xfrm>
            <a:off x="4103440" y="3073265"/>
            <a:ext cx="5040560" cy="37847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a:stretch>
            <a:fillRect/>
          </a:stretch>
        </p:blipFill>
        <p:spPr bwMode="auto">
          <a:xfrm>
            <a:off x="251520" y="836712"/>
            <a:ext cx="4699160" cy="3528392"/>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427984" y="3933055"/>
            <a:ext cx="3744416" cy="2811517"/>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4139952" y="116632"/>
            <a:ext cx="4699160"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idx="4294967295"/>
          </p:nvPr>
        </p:nvSpPr>
        <p:spPr>
          <a:xfrm>
            <a:off x="2286000" y="381000"/>
            <a:ext cx="4191000" cy="609600"/>
          </a:xfrm>
        </p:spPr>
        <p:txBody>
          <a:bodyPr>
            <a:noAutofit/>
          </a:bodyPr>
          <a:lstStyle/>
          <a:p>
            <a:pPr eaLnBrk="1" hangingPunct="1"/>
            <a:r>
              <a:rPr lang="en-US" altLang="ja-JP" sz="3600" b="1" smtClean="0">
                <a:solidFill>
                  <a:srgbClr val="008000"/>
                </a:solidFill>
                <a:effectLst>
                  <a:outerShdw blurRad="38100" dist="38100" dir="2700000" algn="tl">
                    <a:srgbClr val="000000"/>
                  </a:outerShdw>
                </a:effectLst>
              </a:rPr>
              <a:t>II. ORGANISATIONS </a:t>
            </a:r>
            <a:endParaRPr lang="th-TH" sz="3600" b="1" smtClean="0">
              <a:solidFill>
                <a:srgbClr val="008000"/>
              </a:solidFill>
              <a:effectLst>
                <a:outerShdw blurRad="38100" dist="38100" dir="2700000" algn="tl">
                  <a:srgbClr val="000000"/>
                </a:outerShdw>
              </a:effectLst>
            </a:endParaRPr>
          </a:p>
        </p:txBody>
      </p:sp>
      <p:sp>
        <p:nvSpPr>
          <p:cNvPr id="34820" name="AutoShape 4"/>
          <p:cNvSpPr>
            <a:spLocks noChangeArrowheads="1"/>
          </p:cNvSpPr>
          <p:nvPr/>
        </p:nvSpPr>
        <p:spPr bwMode="auto">
          <a:xfrm>
            <a:off x="2743200" y="1066800"/>
            <a:ext cx="3429000" cy="838200"/>
          </a:xfrm>
          <a:prstGeom prst="roundRect">
            <a:avLst>
              <a:gd name="adj" fmla="val 16667"/>
            </a:avLst>
          </a:prstGeom>
          <a:solidFill>
            <a:schemeClr val="accent3">
              <a:lumMod val="60000"/>
              <a:lumOff val="40000"/>
            </a:schemeClr>
          </a:solidFill>
          <a:ln w="9525">
            <a:solidFill>
              <a:schemeClr val="bg1"/>
            </a:solidFill>
            <a:round/>
            <a:headEnd/>
            <a:tailEnd/>
          </a:ln>
        </p:spPr>
        <p:txBody>
          <a:bodyPr wrap="none" anchor="ctr"/>
          <a:lstStyle/>
          <a:p>
            <a:pPr algn="ctr"/>
            <a:r>
              <a:rPr kumimoji="1" lang="en-US" altLang="ja-JP" sz="2800" b="1">
                <a:solidFill>
                  <a:schemeClr val="bg1"/>
                </a:solidFill>
                <a:effectLst>
                  <a:outerShdw blurRad="38100" dist="38100" dir="2700000" algn="tl">
                    <a:srgbClr val="000000"/>
                  </a:outerShdw>
                </a:effectLst>
                <a:latin typeface="Constantia" pitchFamily="18" charset="0"/>
                <a:ea typeface="ＭＳ Ｐゴシック" pitchFamily="50" charset="-128"/>
              </a:rPr>
              <a:t>Dean</a:t>
            </a:r>
            <a:endParaRPr kumimoji="1" lang="th-TH" sz="2800" b="1">
              <a:solidFill>
                <a:schemeClr val="bg1"/>
              </a:solidFill>
              <a:effectLst>
                <a:outerShdw blurRad="38100" dist="38100" dir="2700000" algn="tl">
                  <a:srgbClr val="000000"/>
                </a:outerShdw>
              </a:effectLst>
              <a:latin typeface="Constantia" pitchFamily="18" charset="0"/>
            </a:endParaRPr>
          </a:p>
        </p:txBody>
      </p:sp>
      <p:sp>
        <p:nvSpPr>
          <p:cNvPr id="34821" name="AutoShape 5"/>
          <p:cNvSpPr>
            <a:spLocks noChangeArrowheads="1"/>
          </p:cNvSpPr>
          <p:nvPr/>
        </p:nvSpPr>
        <p:spPr bwMode="auto">
          <a:xfrm>
            <a:off x="3124200" y="2209800"/>
            <a:ext cx="2743200" cy="990600"/>
          </a:xfrm>
          <a:prstGeom prst="roundRect">
            <a:avLst>
              <a:gd name="adj" fmla="val 16667"/>
            </a:avLst>
          </a:prstGeom>
          <a:solidFill>
            <a:schemeClr val="accent3">
              <a:lumMod val="60000"/>
              <a:lumOff val="40000"/>
            </a:schemeClr>
          </a:solidFill>
          <a:ln w="9525">
            <a:solidFill>
              <a:schemeClr val="bg1"/>
            </a:solidFill>
            <a:round/>
            <a:headEnd/>
            <a:tailEnd/>
          </a:ln>
        </p:spPr>
        <p:txBody>
          <a:bodyPr wrap="none" anchor="ctr"/>
          <a:lstStyle/>
          <a:p>
            <a:pPr algn="ctr"/>
            <a:r>
              <a:rPr kumimoji="1" lang="en-US" altLang="ja-JP" sz="2400" b="1">
                <a:solidFill>
                  <a:schemeClr val="bg1"/>
                </a:solidFill>
                <a:effectLst>
                  <a:outerShdw blurRad="38100" dist="38100" dir="2700000" algn="tl">
                    <a:srgbClr val="000000"/>
                  </a:outerShdw>
                </a:effectLst>
                <a:latin typeface="Constantia" pitchFamily="18" charset="0"/>
                <a:ea typeface="ＭＳ Ｐゴシック" pitchFamily="50" charset="-128"/>
              </a:rPr>
              <a:t>Vice-Dean</a:t>
            </a:r>
            <a:endParaRPr kumimoji="1" lang="th-TH" sz="2400" b="1">
              <a:solidFill>
                <a:schemeClr val="bg1"/>
              </a:solidFill>
              <a:effectLst>
                <a:outerShdw blurRad="38100" dist="38100" dir="2700000" algn="tl">
                  <a:srgbClr val="000000"/>
                </a:outerShdw>
              </a:effectLst>
              <a:latin typeface="Constantia" pitchFamily="18" charset="0"/>
            </a:endParaRPr>
          </a:p>
        </p:txBody>
      </p:sp>
      <p:sp>
        <p:nvSpPr>
          <p:cNvPr id="34824" name="AutoShape 8"/>
          <p:cNvSpPr>
            <a:spLocks noChangeArrowheads="1"/>
          </p:cNvSpPr>
          <p:nvPr/>
        </p:nvSpPr>
        <p:spPr bwMode="auto">
          <a:xfrm>
            <a:off x="6019800" y="2209800"/>
            <a:ext cx="2971800" cy="990600"/>
          </a:xfrm>
          <a:prstGeom prst="roundRect">
            <a:avLst>
              <a:gd name="adj" fmla="val 16667"/>
            </a:avLst>
          </a:prstGeom>
          <a:solidFill>
            <a:schemeClr val="accent3">
              <a:lumMod val="60000"/>
              <a:lumOff val="40000"/>
            </a:schemeClr>
          </a:solidFill>
          <a:ln w="9525" algn="ctr">
            <a:solidFill>
              <a:schemeClr val="bg1"/>
            </a:solidFill>
            <a:round/>
            <a:headEnd/>
            <a:tailEnd/>
          </a:ln>
        </p:spPr>
        <p:txBody>
          <a:bodyPr wrap="none" anchor="ctr"/>
          <a:lstStyle/>
          <a:p>
            <a:pPr algn="ctr" eaLnBrk="0" hangingPunct="0"/>
            <a:r>
              <a:rPr kumimoji="1" lang="en-US" altLang="ja-JP" sz="2400" b="1">
                <a:solidFill>
                  <a:schemeClr val="bg1"/>
                </a:solidFill>
                <a:effectLst>
                  <a:outerShdw blurRad="38100" dist="38100" dir="2700000" algn="tl">
                    <a:srgbClr val="000000"/>
                  </a:outerShdw>
                </a:effectLst>
                <a:latin typeface="Constantia" pitchFamily="18" charset="0"/>
                <a:ea typeface="ＭＳ Ｐゴシック" pitchFamily="50" charset="-128"/>
              </a:rPr>
              <a:t>Vice-Dean</a:t>
            </a:r>
            <a:endParaRPr kumimoji="1" lang="th-TH" sz="2400" b="1">
              <a:solidFill>
                <a:schemeClr val="bg1"/>
              </a:solidFill>
              <a:effectLst>
                <a:outerShdw blurRad="38100" dist="38100" dir="2700000" algn="tl">
                  <a:srgbClr val="000000"/>
                </a:outerShdw>
              </a:effectLst>
              <a:latin typeface="Constantia" pitchFamily="18" charset="0"/>
            </a:endParaRPr>
          </a:p>
        </p:txBody>
      </p:sp>
      <p:sp>
        <p:nvSpPr>
          <p:cNvPr id="34829" name="AutoShape 13"/>
          <p:cNvSpPr>
            <a:spLocks noChangeArrowheads="1"/>
          </p:cNvSpPr>
          <p:nvPr/>
        </p:nvSpPr>
        <p:spPr bwMode="auto">
          <a:xfrm>
            <a:off x="3352800" y="5105400"/>
            <a:ext cx="1219200" cy="914400"/>
          </a:xfrm>
          <a:prstGeom prst="roundRect">
            <a:avLst>
              <a:gd name="adj" fmla="val 16667"/>
            </a:avLst>
          </a:prstGeom>
          <a:solidFill>
            <a:srgbClr val="00B050"/>
          </a:solidFill>
          <a:ln w="9525">
            <a:solidFill>
              <a:schemeClr val="bg1"/>
            </a:solidFill>
            <a:round/>
            <a:headEnd/>
            <a:tailEnd/>
          </a:ln>
        </p:spPr>
        <p:txBody>
          <a:bodyPr wrap="none" anchor="ctr"/>
          <a:lstStyle/>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Student  </a:t>
            </a:r>
          </a:p>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Affaires</a:t>
            </a:r>
          </a:p>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 Division</a:t>
            </a:r>
            <a:endParaRPr kumimoji="1" lang="th-TH" sz="1600" b="1">
              <a:solidFill>
                <a:schemeClr val="bg1"/>
              </a:solidFill>
              <a:effectLst>
                <a:outerShdw blurRad="38100" dist="38100" dir="2700000" algn="tl">
                  <a:srgbClr val="000000"/>
                </a:outerShdw>
              </a:effectLst>
              <a:latin typeface="Constantia" pitchFamily="18" charset="0"/>
            </a:endParaRPr>
          </a:p>
        </p:txBody>
      </p:sp>
      <p:sp>
        <p:nvSpPr>
          <p:cNvPr id="34832" name="AutoShape 16"/>
          <p:cNvSpPr>
            <a:spLocks noChangeArrowheads="1"/>
          </p:cNvSpPr>
          <p:nvPr/>
        </p:nvSpPr>
        <p:spPr bwMode="auto">
          <a:xfrm>
            <a:off x="381000" y="5105400"/>
            <a:ext cx="1295400" cy="838200"/>
          </a:xfrm>
          <a:prstGeom prst="roundRect">
            <a:avLst>
              <a:gd name="adj" fmla="val 16667"/>
            </a:avLst>
          </a:prstGeom>
          <a:solidFill>
            <a:srgbClr val="00B050"/>
          </a:solidFill>
          <a:ln w="9525">
            <a:solidFill>
              <a:schemeClr val="bg1"/>
            </a:solidFill>
            <a:round/>
            <a:headEnd/>
            <a:tailEnd/>
          </a:ln>
        </p:spPr>
        <p:txBody>
          <a:bodyPr wrap="none" anchor="ctr"/>
          <a:lstStyle/>
          <a:p>
            <a:pPr algn="ctr" eaLnBrk="0" hangingPunct="0"/>
            <a:r>
              <a:rPr kumimoji="1" lang="fr-FR" sz="1600" b="1">
                <a:solidFill>
                  <a:schemeClr val="bg1"/>
                </a:solidFill>
                <a:effectLst>
                  <a:outerShdw blurRad="38100" dist="38100" dir="2700000" algn="tl">
                    <a:srgbClr val="000000"/>
                  </a:outerShdw>
                </a:effectLst>
                <a:latin typeface="Constantia" pitchFamily="18" charset="0"/>
              </a:rPr>
              <a:t>Adminis</a:t>
            </a:r>
          </a:p>
          <a:p>
            <a:pPr algn="ctr" eaLnBrk="0" hangingPunct="0"/>
            <a:r>
              <a:rPr kumimoji="1" lang="fr-FR" sz="1600" b="1">
                <a:solidFill>
                  <a:schemeClr val="bg1"/>
                </a:solidFill>
                <a:effectLst>
                  <a:outerShdw blurRad="38100" dist="38100" dir="2700000" algn="tl">
                    <a:srgbClr val="000000"/>
                  </a:outerShdw>
                </a:effectLst>
                <a:latin typeface="Constantia" pitchFamily="18" charset="0"/>
              </a:rPr>
              <a:t>-tration</a:t>
            </a:r>
          </a:p>
          <a:p>
            <a:pPr algn="ctr" eaLnBrk="0" hangingPunct="0"/>
            <a:r>
              <a:rPr kumimoji="1" lang="fr-FR" sz="1600" b="1">
                <a:solidFill>
                  <a:schemeClr val="bg1"/>
                </a:solidFill>
                <a:effectLst>
                  <a:outerShdw blurRad="38100" dist="38100" dir="2700000" algn="tl">
                    <a:srgbClr val="000000"/>
                  </a:outerShdw>
                </a:effectLst>
                <a:latin typeface="Constantia" pitchFamily="18" charset="0"/>
              </a:rPr>
              <a:t>Division</a:t>
            </a:r>
            <a:endParaRPr kumimoji="1" lang="th-TH" sz="1600" b="1">
              <a:solidFill>
                <a:schemeClr val="bg1"/>
              </a:solidFill>
              <a:effectLst>
                <a:outerShdw blurRad="38100" dist="38100" dir="2700000" algn="tl">
                  <a:srgbClr val="000000"/>
                </a:outerShdw>
              </a:effectLst>
              <a:latin typeface="Constantia" pitchFamily="18" charset="0"/>
            </a:endParaRPr>
          </a:p>
        </p:txBody>
      </p:sp>
      <p:sp>
        <p:nvSpPr>
          <p:cNvPr id="34825" name="AutoShape 9"/>
          <p:cNvSpPr>
            <a:spLocks noChangeArrowheads="1"/>
          </p:cNvSpPr>
          <p:nvPr/>
        </p:nvSpPr>
        <p:spPr bwMode="auto">
          <a:xfrm>
            <a:off x="533400" y="3657600"/>
            <a:ext cx="2286000" cy="914400"/>
          </a:xfrm>
          <a:prstGeom prst="roundRect">
            <a:avLst>
              <a:gd name="adj" fmla="val 16667"/>
            </a:avLst>
          </a:prstGeom>
          <a:solidFill>
            <a:srgbClr val="0070C0"/>
          </a:solidFill>
          <a:ln w="9525">
            <a:solidFill>
              <a:schemeClr val="bg1"/>
            </a:solidFill>
            <a:round/>
            <a:headEnd/>
            <a:tailEnd/>
          </a:ln>
          <a:effectLst/>
        </p:spPr>
        <p:txBody>
          <a:bodyPr wrap="none" anchor="ctr"/>
          <a:lstStyle/>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Plant science</a:t>
            </a:r>
          </a:p>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Department</a:t>
            </a:r>
            <a:endParaRPr kumimoji="1" lang="th-TH" sz="1600" b="1">
              <a:solidFill>
                <a:schemeClr val="bg1"/>
              </a:solidFill>
              <a:effectLst>
                <a:outerShdw blurRad="38100" dist="38100" dir="2700000" algn="tl">
                  <a:srgbClr val="000000"/>
                </a:outerShdw>
              </a:effectLst>
              <a:latin typeface="Constantia" pitchFamily="18" charset="0"/>
            </a:endParaRPr>
          </a:p>
        </p:txBody>
      </p:sp>
      <p:sp>
        <p:nvSpPr>
          <p:cNvPr id="34826" name="AutoShape 10"/>
          <p:cNvSpPr>
            <a:spLocks noChangeArrowheads="1"/>
          </p:cNvSpPr>
          <p:nvPr/>
        </p:nvSpPr>
        <p:spPr bwMode="auto">
          <a:xfrm>
            <a:off x="3429000" y="3657600"/>
            <a:ext cx="2286000" cy="914400"/>
          </a:xfrm>
          <a:prstGeom prst="roundRect">
            <a:avLst>
              <a:gd name="adj" fmla="val 16667"/>
            </a:avLst>
          </a:prstGeom>
          <a:solidFill>
            <a:srgbClr val="0070C0"/>
          </a:solidFill>
          <a:ln w="9525">
            <a:solidFill>
              <a:schemeClr val="bg1"/>
            </a:solidFill>
            <a:round/>
            <a:headEnd/>
            <a:tailEnd/>
          </a:ln>
          <a:effectLst/>
        </p:spPr>
        <p:txBody>
          <a:bodyPr wrap="none" anchor="ctr"/>
          <a:lstStyle/>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Livestock and Fisheries </a:t>
            </a:r>
          </a:p>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Department</a:t>
            </a:r>
            <a:endParaRPr kumimoji="1" lang="th-TH" sz="1600" b="1">
              <a:solidFill>
                <a:schemeClr val="bg1"/>
              </a:solidFill>
              <a:effectLst>
                <a:outerShdw blurRad="38100" dist="38100" dir="2700000" algn="tl">
                  <a:srgbClr val="000000"/>
                </a:outerShdw>
              </a:effectLst>
              <a:latin typeface="Constantia" pitchFamily="18" charset="0"/>
            </a:endParaRPr>
          </a:p>
        </p:txBody>
      </p:sp>
      <p:sp>
        <p:nvSpPr>
          <p:cNvPr id="34827" name="AutoShape 11"/>
          <p:cNvSpPr>
            <a:spLocks noChangeArrowheads="1"/>
          </p:cNvSpPr>
          <p:nvPr/>
        </p:nvSpPr>
        <p:spPr bwMode="auto">
          <a:xfrm>
            <a:off x="6324600" y="3657600"/>
            <a:ext cx="2286000" cy="914400"/>
          </a:xfrm>
          <a:prstGeom prst="roundRect">
            <a:avLst>
              <a:gd name="adj" fmla="val 16667"/>
            </a:avLst>
          </a:prstGeom>
          <a:solidFill>
            <a:srgbClr val="0070C0"/>
          </a:solidFill>
          <a:ln w="9525">
            <a:solidFill>
              <a:schemeClr val="bg1"/>
            </a:solidFill>
            <a:round/>
            <a:headEnd/>
            <a:tailEnd/>
          </a:ln>
          <a:effectLst/>
        </p:spPr>
        <p:txBody>
          <a:bodyPr wrap="none" anchor="ctr"/>
          <a:lstStyle/>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Rural Economic </a:t>
            </a:r>
          </a:p>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&amp; Food Technology </a:t>
            </a:r>
          </a:p>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Department</a:t>
            </a:r>
            <a:endParaRPr kumimoji="1" lang="th-TH" sz="1600" b="1">
              <a:solidFill>
                <a:schemeClr val="bg1"/>
              </a:solidFill>
              <a:effectLst>
                <a:outerShdw blurRad="38100" dist="38100" dir="2700000" algn="tl">
                  <a:srgbClr val="000000"/>
                </a:outerShdw>
              </a:effectLst>
              <a:latin typeface="Constantia" pitchFamily="18" charset="0"/>
            </a:endParaRPr>
          </a:p>
        </p:txBody>
      </p:sp>
      <p:sp>
        <p:nvSpPr>
          <p:cNvPr id="34828" name="AutoShape 12"/>
          <p:cNvSpPr>
            <a:spLocks noChangeArrowheads="1"/>
          </p:cNvSpPr>
          <p:nvPr/>
        </p:nvSpPr>
        <p:spPr bwMode="auto">
          <a:xfrm>
            <a:off x="1905000" y="5105400"/>
            <a:ext cx="1143000" cy="914400"/>
          </a:xfrm>
          <a:prstGeom prst="roundRect">
            <a:avLst>
              <a:gd name="adj" fmla="val 16667"/>
            </a:avLst>
          </a:prstGeom>
          <a:solidFill>
            <a:srgbClr val="00B050"/>
          </a:solidFill>
          <a:ln w="9525">
            <a:solidFill>
              <a:schemeClr val="bg1"/>
            </a:solidFill>
            <a:round/>
            <a:headEnd/>
            <a:tailEnd/>
          </a:ln>
        </p:spPr>
        <p:txBody>
          <a:bodyPr wrap="none" anchor="ctr"/>
          <a:lstStyle/>
          <a:p>
            <a:pPr algn="ctr" eaLnBrk="0" hangingPunct="0">
              <a:defRPr/>
            </a:pPr>
            <a:r>
              <a:rPr kumimoji="1" lang="en-US" sz="1600" b="1">
                <a:solidFill>
                  <a:schemeClr val="bg1"/>
                </a:solidFill>
                <a:effectLst>
                  <a:outerShdw blurRad="38100" dist="38100" dir="2700000" algn="tl">
                    <a:srgbClr val="000000">
                      <a:alpha val="43137"/>
                    </a:srgbClr>
                  </a:outerShdw>
                </a:effectLst>
                <a:latin typeface="+mn-lt"/>
                <a:cs typeface="Arial" charset="0"/>
              </a:rPr>
              <a:t>Academic </a:t>
            </a:r>
          </a:p>
          <a:p>
            <a:pPr algn="ctr" eaLnBrk="0" hangingPunct="0">
              <a:defRPr/>
            </a:pPr>
            <a:r>
              <a:rPr kumimoji="1" lang="en-US" sz="1600" b="1">
                <a:solidFill>
                  <a:schemeClr val="bg1"/>
                </a:solidFill>
                <a:effectLst>
                  <a:outerShdw blurRad="38100" dist="38100" dir="2700000" algn="tl">
                    <a:srgbClr val="000000">
                      <a:alpha val="43137"/>
                    </a:srgbClr>
                  </a:outerShdw>
                </a:effectLst>
                <a:latin typeface="+mn-lt"/>
                <a:cs typeface="Arial" charset="0"/>
              </a:rPr>
              <a:t>Affairs</a:t>
            </a:r>
          </a:p>
        </p:txBody>
      </p:sp>
      <p:sp>
        <p:nvSpPr>
          <p:cNvPr id="34830" name="AutoShape 14"/>
          <p:cNvSpPr>
            <a:spLocks noChangeArrowheads="1"/>
          </p:cNvSpPr>
          <p:nvPr/>
        </p:nvSpPr>
        <p:spPr bwMode="auto">
          <a:xfrm>
            <a:off x="7696200" y="5105400"/>
            <a:ext cx="1066800" cy="914400"/>
          </a:xfrm>
          <a:prstGeom prst="roundRect">
            <a:avLst>
              <a:gd name="adj" fmla="val 16667"/>
            </a:avLst>
          </a:prstGeom>
          <a:solidFill>
            <a:srgbClr val="00B050"/>
          </a:solidFill>
          <a:ln w="9525">
            <a:solidFill>
              <a:schemeClr val="bg1"/>
            </a:solidFill>
            <a:round/>
            <a:headEnd/>
            <a:tailEnd/>
          </a:ln>
        </p:spPr>
        <p:txBody>
          <a:bodyPr wrap="none" anchor="ctr"/>
          <a:lstStyle/>
          <a:p>
            <a:pPr algn="ctr" eaLnBrk="0" hangingPunct="0"/>
            <a:r>
              <a:rPr kumimoji="1" lang="en-US" altLang="ja-JP" sz="1600" b="1">
                <a:solidFill>
                  <a:schemeClr val="bg1"/>
                </a:solidFill>
                <a:effectLst>
                  <a:outerShdw blurRad="38100" dist="38100" dir="2700000" algn="tl">
                    <a:srgbClr val="000000"/>
                  </a:outerShdw>
                </a:effectLst>
                <a:latin typeface="Constantia" pitchFamily="18" charset="0"/>
                <a:ea typeface="ＭＳ Ｐゴシック" pitchFamily="50" charset="-128"/>
              </a:rPr>
              <a:t>Library</a:t>
            </a:r>
            <a:endParaRPr kumimoji="1" lang="th-TH" sz="1600" b="1">
              <a:solidFill>
                <a:schemeClr val="bg1"/>
              </a:solidFill>
              <a:effectLst>
                <a:outerShdw blurRad="38100" dist="38100" dir="2700000" algn="tl">
                  <a:srgbClr val="000000"/>
                </a:outerShdw>
              </a:effectLst>
              <a:latin typeface="Constantia" pitchFamily="18" charset="0"/>
            </a:endParaRPr>
          </a:p>
        </p:txBody>
      </p:sp>
      <p:sp>
        <p:nvSpPr>
          <p:cNvPr id="34831" name="AutoShape 15"/>
          <p:cNvSpPr>
            <a:spLocks noChangeArrowheads="1"/>
          </p:cNvSpPr>
          <p:nvPr/>
        </p:nvSpPr>
        <p:spPr bwMode="auto">
          <a:xfrm>
            <a:off x="6324600" y="5105400"/>
            <a:ext cx="1143000" cy="914400"/>
          </a:xfrm>
          <a:prstGeom prst="roundRect">
            <a:avLst>
              <a:gd name="adj" fmla="val 16667"/>
            </a:avLst>
          </a:prstGeom>
          <a:solidFill>
            <a:srgbClr val="00B050"/>
          </a:solidFill>
          <a:ln w="9525">
            <a:solidFill>
              <a:schemeClr val="bg1"/>
            </a:solidFill>
            <a:round/>
            <a:headEnd/>
            <a:tailEnd/>
          </a:ln>
        </p:spPr>
        <p:txBody>
          <a:bodyPr wrap="none" anchor="ctr"/>
          <a:lstStyle/>
          <a:p>
            <a:pPr algn="ctr" eaLnBrk="0" hangingPunct="0"/>
            <a:r>
              <a:rPr kumimoji="1" lang="fr-FR" sz="1600" b="1">
                <a:solidFill>
                  <a:schemeClr val="bg1"/>
                </a:solidFill>
                <a:effectLst>
                  <a:outerShdw blurRad="38100" dist="38100" dir="2700000" algn="tl">
                    <a:srgbClr val="000000"/>
                  </a:outerShdw>
                </a:effectLst>
                <a:latin typeface="Constantia" pitchFamily="18" charset="0"/>
              </a:rPr>
              <a:t>Research</a:t>
            </a:r>
          </a:p>
          <a:p>
            <a:pPr algn="ctr" eaLnBrk="0" hangingPunct="0"/>
            <a:r>
              <a:rPr kumimoji="1" lang="fr-FR" sz="1600" b="1">
                <a:solidFill>
                  <a:schemeClr val="bg1"/>
                </a:solidFill>
                <a:effectLst>
                  <a:outerShdw blurRad="38100" dist="38100" dir="2700000" algn="tl">
                    <a:srgbClr val="000000"/>
                  </a:outerShdw>
                </a:effectLst>
                <a:latin typeface="Constantia" pitchFamily="18" charset="0"/>
              </a:rPr>
              <a:t> Division</a:t>
            </a:r>
            <a:endParaRPr kumimoji="1" lang="th-TH" sz="1600" b="1">
              <a:solidFill>
                <a:schemeClr val="bg1"/>
              </a:solidFill>
              <a:effectLst>
                <a:outerShdw blurRad="38100" dist="38100" dir="2700000" algn="tl">
                  <a:srgbClr val="000000"/>
                </a:outerShdw>
              </a:effectLst>
              <a:latin typeface="Constantia" pitchFamily="18" charset="0"/>
            </a:endParaRPr>
          </a:p>
        </p:txBody>
      </p:sp>
      <p:sp>
        <p:nvSpPr>
          <p:cNvPr id="2" name="AutoShape 5"/>
          <p:cNvSpPr>
            <a:spLocks noChangeArrowheads="1"/>
          </p:cNvSpPr>
          <p:nvPr/>
        </p:nvSpPr>
        <p:spPr bwMode="auto">
          <a:xfrm>
            <a:off x="152400" y="2209800"/>
            <a:ext cx="2819400" cy="990600"/>
          </a:xfrm>
          <a:prstGeom prst="roundRect">
            <a:avLst>
              <a:gd name="adj" fmla="val 16667"/>
            </a:avLst>
          </a:prstGeom>
          <a:solidFill>
            <a:schemeClr val="accent3">
              <a:lumMod val="60000"/>
              <a:lumOff val="40000"/>
            </a:schemeClr>
          </a:solidFill>
          <a:ln w="9525">
            <a:solidFill>
              <a:schemeClr val="bg1"/>
            </a:solidFill>
            <a:round/>
            <a:headEnd/>
            <a:tailEnd/>
          </a:ln>
        </p:spPr>
        <p:txBody>
          <a:bodyPr wrap="none" anchor="ctr"/>
          <a:lstStyle/>
          <a:p>
            <a:pPr algn="ctr" eaLnBrk="0" hangingPunct="0"/>
            <a:r>
              <a:rPr kumimoji="1" lang="en-US" altLang="ja-JP" sz="2400" b="1">
                <a:solidFill>
                  <a:schemeClr val="bg1"/>
                </a:solidFill>
                <a:effectLst>
                  <a:outerShdw blurRad="38100" dist="38100" dir="2700000" algn="tl">
                    <a:srgbClr val="000000"/>
                  </a:outerShdw>
                </a:effectLst>
                <a:latin typeface="Constantia" pitchFamily="18" charset="0"/>
                <a:ea typeface="ＭＳ Ｐゴシック" pitchFamily="50" charset="-128"/>
              </a:rPr>
              <a:t>Vice-Dean</a:t>
            </a:r>
            <a:endParaRPr kumimoji="1" lang="th-TH" sz="2400" b="1">
              <a:solidFill>
                <a:schemeClr val="bg1"/>
              </a:solidFill>
              <a:effectLst>
                <a:outerShdw blurRad="38100" dist="38100" dir="2700000" algn="tl">
                  <a:srgbClr val="000000"/>
                </a:outerShdw>
              </a:effectLst>
              <a:latin typeface="Constantia" pitchFamily="18" charset="0"/>
            </a:endParaRPr>
          </a:p>
        </p:txBody>
      </p:sp>
      <p:cxnSp>
        <p:nvCxnSpPr>
          <p:cNvPr id="7222" name="AutoShape 54"/>
          <p:cNvCxnSpPr>
            <a:cxnSpLocks noChangeShapeType="1"/>
            <a:stCxn id="34820" idx="2"/>
            <a:endCxn id="0" idx="0"/>
          </p:cNvCxnSpPr>
          <p:nvPr/>
        </p:nvCxnSpPr>
        <p:spPr bwMode="auto">
          <a:xfrm rot="5400000">
            <a:off x="2857500" y="609600"/>
            <a:ext cx="304800" cy="2895600"/>
          </a:xfrm>
          <a:prstGeom prst="bentConnector3">
            <a:avLst>
              <a:gd name="adj1" fmla="val 50000"/>
            </a:avLst>
          </a:prstGeom>
          <a:noFill/>
          <a:ln w="28575">
            <a:solidFill>
              <a:schemeClr val="accent3"/>
            </a:solidFill>
            <a:miter lim="800000"/>
            <a:headEnd/>
            <a:tailEnd type="triangle" w="med" len="med"/>
          </a:ln>
          <a:effectLst/>
        </p:spPr>
      </p:cxnSp>
      <p:cxnSp>
        <p:nvCxnSpPr>
          <p:cNvPr id="7223" name="AutoShape 55"/>
          <p:cNvCxnSpPr>
            <a:cxnSpLocks noChangeShapeType="1"/>
            <a:stCxn id="34820" idx="2"/>
            <a:endCxn id="34824" idx="0"/>
          </p:cNvCxnSpPr>
          <p:nvPr/>
        </p:nvCxnSpPr>
        <p:spPr bwMode="auto">
          <a:xfrm rot="16200000" flipH="1">
            <a:off x="5829300" y="533400"/>
            <a:ext cx="304800" cy="3048000"/>
          </a:xfrm>
          <a:prstGeom prst="bentConnector3">
            <a:avLst>
              <a:gd name="adj1" fmla="val 50000"/>
            </a:avLst>
          </a:prstGeom>
          <a:noFill/>
          <a:ln w="28575">
            <a:solidFill>
              <a:schemeClr val="accent3"/>
            </a:solidFill>
            <a:miter lim="800000"/>
            <a:headEnd/>
            <a:tailEnd type="triangle" w="med" len="med"/>
          </a:ln>
          <a:effectLst/>
        </p:spPr>
      </p:cxnSp>
      <p:sp>
        <p:nvSpPr>
          <p:cNvPr id="7225" name="Line 57"/>
          <p:cNvSpPr>
            <a:spLocks noChangeShapeType="1"/>
          </p:cNvSpPr>
          <p:nvPr/>
        </p:nvSpPr>
        <p:spPr bwMode="auto">
          <a:xfrm flipH="1">
            <a:off x="4419600" y="1905000"/>
            <a:ext cx="0" cy="304800"/>
          </a:xfrm>
          <a:prstGeom prst="line">
            <a:avLst/>
          </a:prstGeom>
          <a:noFill/>
          <a:ln w="38100">
            <a:solidFill>
              <a:schemeClr val="accent3"/>
            </a:solidFill>
            <a:round/>
            <a:headEnd/>
            <a:tailEnd type="triangle" w="med" len="med"/>
          </a:ln>
          <a:effectLst/>
        </p:spPr>
        <p:txBody>
          <a:bodyPr/>
          <a:lstStyle/>
          <a:p>
            <a:pPr>
              <a:defRPr/>
            </a:pPr>
            <a:endParaRPr lang="en-AU" b="1">
              <a:solidFill>
                <a:schemeClr val="bg1"/>
              </a:solidFill>
              <a:effectLst>
                <a:outerShdw blurRad="38100" dist="38100" dir="2700000" algn="tl">
                  <a:srgbClr val="000000">
                    <a:alpha val="43137"/>
                  </a:srgbClr>
                </a:outerShdw>
              </a:effectLst>
              <a:latin typeface="+mn-lt"/>
            </a:endParaRPr>
          </a:p>
        </p:txBody>
      </p:sp>
      <p:sp>
        <p:nvSpPr>
          <p:cNvPr id="7227" name="AutoShape 59"/>
          <p:cNvSpPr>
            <a:spLocks noChangeArrowheads="1"/>
          </p:cNvSpPr>
          <p:nvPr/>
        </p:nvSpPr>
        <p:spPr bwMode="auto">
          <a:xfrm>
            <a:off x="2819400" y="3962400"/>
            <a:ext cx="615950" cy="269875"/>
          </a:xfrm>
          <a:prstGeom prst="leftRightArrow">
            <a:avLst>
              <a:gd name="adj1" fmla="val 50000"/>
              <a:gd name="adj2" fmla="val 45647"/>
            </a:avLst>
          </a:prstGeom>
          <a:solidFill>
            <a:srgbClr val="0070C0"/>
          </a:solidFill>
          <a:ln w="9525">
            <a:solidFill>
              <a:schemeClr val="bg1"/>
            </a:solidFill>
            <a:miter lim="800000"/>
            <a:headEnd/>
            <a:tailEnd/>
          </a:ln>
          <a:effectLst/>
        </p:spPr>
        <p:txBody>
          <a:bodyPr wrap="none" anchor="ctr"/>
          <a:lstStyle/>
          <a:p>
            <a:endParaRPr lang="en-AU" b="1">
              <a:solidFill>
                <a:schemeClr val="bg1"/>
              </a:solidFill>
              <a:effectLst>
                <a:outerShdw blurRad="38100" dist="38100" dir="2700000" algn="tl">
                  <a:srgbClr val="000000"/>
                </a:outerShdw>
              </a:effectLst>
              <a:latin typeface="Constantia" pitchFamily="18" charset="0"/>
            </a:endParaRPr>
          </a:p>
        </p:txBody>
      </p:sp>
      <p:sp>
        <p:nvSpPr>
          <p:cNvPr id="7228" name="AutoShape 60"/>
          <p:cNvSpPr>
            <a:spLocks noChangeArrowheads="1"/>
          </p:cNvSpPr>
          <p:nvPr/>
        </p:nvSpPr>
        <p:spPr bwMode="auto">
          <a:xfrm>
            <a:off x="5715000" y="3962400"/>
            <a:ext cx="609600" cy="304800"/>
          </a:xfrm>
          <a:prstGeom prst="leftRightArrow">
            <a:avLst>
              <a:gd name="adj1" fmla="val 50000"/>
              <a:gd name="adj2" fmla="val 40000"/>
            </a:avLst>
          </a:prstGeom>
          <a:solidFill>
            <a:srgbClr val="0070C0"/>
          </a:solidFill>
          <a:ln w="9525">
            <a:solidFill>
              <a:schemeClr val="bg1"/>
            </a:solidFill>
            <a:miter lim="800000"/>
            <a:headEnd/>
            <a:tailEnd/>
          </a:ln>
          <a:effectLst/>
        </p:spPr>
        <p:txBody>
          <a:bodyPr wrap="none" anchor="ctr"/>
          <a:lstStyle/>
          <a:p>
            <a:endParaRPr lang="en-AU" b="1">
              <a:solidFill>
                <a:schemeClr val="bg1"/>
              </a:solidFill>
              <a:effectLst>
                <a:outerShdw blurRad="38100" dist="38100" dir="2700000" algn="tl">
                  <a:srgbClr val="000000"/>
                </a:outerShdw>
              </a:effectLst>
              <a:latin typeface="Constantia" pitchFamily="18" charset="0"/>
            </a:endParaRPr>
          </a:p>
        </p:txBody>
      </p:sp>
      <p:sp>
        <p:nvSpPr>
          <p:cNvPr id="7230" name="AutoShape 62"/>
          <p:cNvSpPr>
            <a:spLocks noChangeArrowheads="1"/>
          </p:cNvSpPr>
          <p:nvPr/>
        </p:nvSpPr>
        <p:spPr bwMode="auto">
          <a:xfrm>
            <a:off x="2971800" y="5410200"/>
            <a:ext cx="457200" cy="304800"/>
          </a:xfrm>
          <a:prstGeom prst="leftRightArrow">
            <a:avLst>
              <a:gd name="adj1" fmla="val 50000"/>
              <a:gd name="adj2" fmla="val 45647"/>
            </a:avLst>
          </a:prstGeom>
          <a:solidFill>
            <a:srgbClr val="00B050"/>
          </a:solidFill>
          <a:ln w="9525">
            <a:solidFill>
              <a:schemeClr val="bg1"/>
            </a:solidFill>
            <a:miter lim="800000"/>
            <a:headEnd/>
            <a:tailEnd/>
          </a:ln>
          <a:effectLst/>
        </p:spPr>
        <p:txBody>
          <a:bodyPr wrap="none" anchor="ctr"/>
          <a:lstStyle/>
          <a:p>
            <a:endParaRPr lang="en-AU" b="1">
              <a:solidFill>
                <a:schemeClr val="bg1"/>
              </a:solidFill>
              <a:effectLst>
                <a:outerShdw blurRad="38100" dist="38100" dir="2700000" algn="tl">
                  <a:srgbClr val="000000"/>
                </a:outerShdw>
              </a:effectLst>
              <a:latin typeface="Constantia" pitchFamily="18" charset="0"/>
            </a:endParaRPr>
          </a:p>
        </p:txBody>
      </p:sp>
      <p:sp>
        <p:nvSpPr>
          <p:cNvPr id="24" name="AutoShape 15"/>
          <p:cNvSpPr>
            <a:spLocks noChangeArrowheads="1"/>
          </p:cNvSpPr>
          <p:nvPr/>
        </p:nvSpPr>
        <p:spPr bwMode="auto">
          <a:xfrm>
            <a:off x="4876800" y="5105400"/>
            <a:ext cx="1143000" cy="914400"/>
          </a:xfrm>
          <a:prstGeom prst="roundRect">
            <a:avLst>
              <a:gd name="adj" fmla="val 16667"/>
            </a:avLst>
          </a:prstGeom>
          <a:solidFill>
            <a:srgbClr val="00B050"/>
          </a:solidFill>
          <a:ln w="9525">
            <a:solidFill>
              <a:schemeClr val="bg1"/>
            </a:solidFill>
            <a:round/>
            <a:headEnd/>
            <a:tailEnd/>
          </a:ln>
        </p:spPr>
        <p:txBody>
          <a:bodyPr wrap="none" anchor="ctr"/>
          <a:lstStyle/>
          <a:p>
            <a:pPr algn="ctr" eaLnBrk="0" hangingPunct="0"/>
            <a:r>
              <a:rPr kumimoji="1" lang="fr-FR" sz="1600" b="1">
                <a:solidFill>
                  <a:schemeClr val="bg1"/>
                </a:solidFill>
                <a:effectLst>
                  <a:outerShdw blurRad="38100" dist="38100" dir="2700000" algn="tl">
                    <a:srgbClr val="000000"/>
                  </a:outerShdw>
                </a:effectLst>
                <a:latin typeface="Constantia" pitchFamily="18" charset="0"/>
              </a:rPr>
              <a:t>Post-</a:t>
            </a:r>
          </a:p>
          <a:p>
            <a:pPr algn="ctr" eaLnBrk="0" hangingPunct="0"/>
            <a:r>
              <a:rPr kumimoji="1" lang="fr-FR" sz="1600" b="1">
                <a:solidFill>
                  <a:schemeClr val="bg1"/>
                </a:solidFill>
                <a:effectLst>
                  <a:outerShdw blurRad="38100" dist="38100" dir="2700000" algn="tl">
                    <a:srgbClr val="000000"/>
                  </a:outerShdw>
                </a:effectLst>
                <a:latin typeface="Constantia" pitchFamily="18" charset="0"/>
              </a:rPr>
              <a:t>graduatee</a:t>
            </a:r>
          </a:p>
          <a:p>
            <a:pPr algn="ctr" eaLnBrk="0" hangingPunct="0"/>
            <a:r>
              <a:rPr kumimoji="1" lang="fr-FR" sz="1600" b="1">
                <a:solidFill>
                  <a:schemeClr val="bg1"/>
                </a:solidFill>
                <a:effectLst>
                  <a:outerShdw blurRad="38100" dist="38100" dir="2700000" algn="tl">
                    <a:srgbClr val="000000"/>
                  </a:outerShdw>
                </a:effectLst>
                <a:latin typeface="Constantia" pitchFamily="18" charset="0"/>
              </a:rPr>
              <a:t> Division</a:t>
            </a:r>
            <a:endParaRPr kumimoji="1" lang="th-TH" sz="1600" b="1">
              <a:solidFill>
                <a:schemeClr val="bg1"/>
              </a:solidFill>
              <a:effectLst>
                <a:outerShdw blurRad="38100" dist="38100" dir="2700000" algn="tl">
                  <a:srgbClr val="000000"/>
                </a:outerShdw>
              </a:effectLst>
              <a:latin typeface="Constantia" pitchFamily="18" charset="0"/>
            </a:endParaRPr>
          </a:p>
        </p:txBody>
      </p:sp>
      <p:sp>
        <p:nvSpPr>
          <p:cNvPr id="25" name="AutoShape 62"/>
          <p:cNvSpPr>
            <a:spLocks noChangeArrowheads="1"/>
          </p:cNvSpPr>
          <p:nvPr/>
        </p:nvSpPr>
        <p:spPr bwMode="auto">
          <a:xfrm>
            <a:off x="1524000" y="5410200"/>
            <a:ext cx="457200" cy="304800"/>
          </a:xfrm>
          <a:prstGeom prst="leftRightArrow">
            <a:avLst>
              <a:gd name="adj1" fmla="val 50000"/>
              <a:gd name="adj2" fmla="val 45647"/>
            </a:avLst>
          </a:prstGeom>
          <a:solidFill>
            <a:srgbClr val="00B050"/>
          </a:solidFill>
          <a:ln w="9525">
            <a:solidFill>
              <a:schemeClr val="bg1"/>
            </a:solidFill>
            <a:miter lim="800000"/>
            <a:headEnd/>
            <a:tailEnd/>
          </a:ln>
          <a:effectLst/>
        </p:spPr>
        <p:txBody>
          <a:bodyPr wrap="none" anchor="ctr"/>
          <a:lstStyle/>
          <a:p>
            <a:endParaRPr lang="en-AU" b="1">
              <a:solidFill>
                <a:schemeClr val="bg1"/>
              </a:solidFill>
              <a:effectLst>
                <a:outerShdw blurRad="38100" dist="38100" dir="2700000" algn="tl">
                  <a:srgbClr val="000000"/>
                </a:outerShdw>
              </a:effectLst>
              <a:latin typeface="Constantia" pitchFamily="18" charset="0"/>
            </a:endParaRPr>
          </a:p>
        </p:txBody>
      </p:sp>
      <p:sp>
        <p:nvSpPr>
          <p:cNvPr id="26" name="AutoShape 62"/>
          <p:cNvSpPr>
            <a:spLocks noChangeArrowheads="1"/>
          </p:cNvSpPr>
          <p:nvPr/>
        </p:nvSpPr>
        <p:spPr bwMode="auto">
          <a:xfrm>
            <a:off x="4495800" y="5410200"/>
            <a:ext cx="457200" cy="304800"/>
          </a:xfrm>
          <a:prstGeom prst="leftRightArrow">
            <a:avLst>
              <a:gd name="adj1" fmla="val 50000"/>
              <a:gd name="adj2" fmla="val 45647"/>
            </a:avLst>
          </a:prstGeom>
          <a:solidFill>
            <a:srgbClr val="00B050"/>
          </a:solidFill>
          <a:ln w="9525">
            <a:solidFill>
              <a:schemeClr val="bg1"/>
            </a:solidFill>
            <a:miter lim="800000"/>
            <a:headEnd/>
            <a:tailEnd/>
          </a:ln>
          <a:effectLst/>
        </p:spPr>
        <p:txBody>
          <a:bodyPr wrap="none" anchor="ctr"/>
          <a:lstStyle/>
          <a:p>
            <a:endParaRPr lang="en-AU" b="1">
              <a:solidFill>
                <a:schemeClr val="bg1"/>
              </a:solidFill>
              <a:effectLst>
                <a:outerShdw blurRad="38100" dist="38100" dir="2700000" algn="tl">
                  <a:srgbClr val="000000"/>
                </a:outerShdw>
              </a:effectLst>
              <a:latin typeface="Constantia" pitchFamily="18" charset="0"/>
            </a:endParaRPr>
          </a:p>
        </p:txBody>
      </p:sp>
      <p:sp>
        <p:nvSpPr>
          <p:cNvPr id="27" name="AutoShape 62"/>
          <p:cNvSpPr>
            <a:spLocks noChangeArrowheads="1"/>
          </p:cNvSpPr>
          <p:nvPr/>
        </p:nvSpPr>
        <p:spPr bwMode="auto">
          <a:xfrm>
            <a:off x="5943600" y="5410200"/>
            <a:ext cx="457200" cy="304800"/>
          </a:xfrm>
          <a:prstGeom prst="leftRightArrow">
            <a:avLst>
              <a:gd name="adj1" fmla="val 50000"/>
              <a:gd name="adj2" fmla="val 45647"/>
            </a:avLst>
          </a:prstGeom>
          <a:solidFill>
            <a:srgbClr val="00B050"/>
          </a:solidFill>
          <a:ln w="9525">
            <a:solidFill>
              <a:schemeClr val="bg1"/>
            </a:solidFill>
            <a:miter lim="800000"/>
            <a:headEnd/>
            <a:tailEnd/>
          </a:ln>
          <a:effectLst/>
        </p:spPr>
        <p:txBody>
          <a:bodyPr wrap="none" anchor="ctr"/>
          <a:lstStyle/>
          <a:p>
            <a:endParaRPr lang="en-AU" b="1">
              <a:solidFill>
                <a:schemeClr val="bg1"/>
              </a:solidFill>
              <a:effectLst>
                <a:outerShdw blurRad="38100" dist="38100" dir="2700000" algn="tl">
                  <a:srgbClr val="000000"/>
                </a:outerShdw>
              </a:effectLst>
              <a:latin typeface="Constantia" pitchFamily="18" charset="0"/>
            </a:endParaRPr>
          </a:p>
        </p:txBody>
      </p:sp>
      <p:sp>
        <p:nvSpPr>
          <p:cNvPr id="28" name="AutoShape 62"/>
          <p:cNvSpPr>
            <a:spLocks noChangeArrowheads="1"/>
          </p:cNvSpPr>
          <p:nvPr/>
        </p:nvSpPr>
        <p:spPr bwMode="auto">
          <a:xfrm>
            <a:off x="7391400" y="5410200"/>
            <a:ext cx="457200" cy="304800"/>
          </a:xfrm>
          <a:prstGeom prst="leftRightArrow">
            <a:avLst>
              <a:gd name="adj1" fmla="val 50000"/>
              <a:gd name="adj2" fmla="val 45647"/>
            </a:avLst>
          </a:prstGeom>
          <a:solidFill>
            <a:srgbClr val="00B050"/>
          </a:solidFill>
          <a:ln w="9525">
            <a:solidFill>
              <a:schemeClr val="bg1"/>
            </a:solidFill>
            <a:miter lim="800000"/>
            <a:headEnd/>
            <a:tailEnd/>
          </a:ln>
          <a:effectLst/>
        </p:spPr>
        <p:txBody>
          <a:bodyPr wrap="none" anchor="ctr"/>
          <a:lstStyle/>
          <a:p>
            <a:endParaRPr lang="en-AU" b="1">
              <a:solidFill>
                <a:schemeClr val="bg1"/>
              </a:solidFill>
              <a:effectLst>
                <a:outerShdw blurRad="38100" dist="38100" dir="2700000" algn="tl">
                  <a:srgbClr val="000000"/>
                </a:outerShdw>
              </a:effectLst>
              <a:latin typeface="Constantia" pitchFamily="18"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1371600"/>
            <a:ext cx="8229600" cy="579438"/>
          </a:xfrm>
        </p:spPr>
        <p:txBody>
          <a:bodyPr lIns="92075" tIns="46038" rIns="92075" bIns="46038">
            <a:normAutofit fontScale="90000"/>
          </a:bodyPr>
          <a:lstStyle/>
          <a:p>
            <a:pPr eaLnBrk="1" fontAlgn="auto" hangingPunct="1">
              <a:spcAft>
                <a:spcPts val="0"/>
              </a:spcAft>
              <a:defRPr/>
            </a:pPr>
            <a:r>
              <a:rPr lang="en-US" sz="3200" b="1" dirty="0">
                <a:solidFill>
                  <a:srgbClr val="C00000"/>
                </a:solidFill>
                <a:effectLst>
                  <a:outerShdw blurRad="38100" dist="38100" dir="2700000" algn="tl">
                    <a:srgbClr val="000000">
                      <a:alpha val="43137"/>
                    </a:srgbClr>
                  </a:outerShdw>
                </a:effectLst>
              </a:rPr>
              <a:t>Current Developing Study Programs</a:t>
            </a:r>
          </a:p>
        </p:txBody>
      </p:sp>
      <p:sp>
        <p:nvSpPr>
          <p:cNvPr id="26627" name="Rectangle 3"/>
          <p:cNvSpPr>
            <a:spLocks noGrp="1" noChangeArrowheads="1"/>
          </p:cNvSpPr>
          <p:nvPr>
            <p:ph idx="1"/>
          </p:nvPr>
        </p:nvSpPr>
        <p:spPr>
          <a:xfrm>
            <a:off x="609600" y="2286000"/>
            <a:ext cx="8229600" cy="3962400"/>
          </a:xfrm>
        </p:spPr>
        <p:txBody>
          <a:bodyPr lIns="92075" tIns="46038" rIns="92075" bIns="46038">
            <a:normAutofit lnSpcReduction="10000"/>
          </a:bodyPr>
          <a:lstStyle/>
          <a:p>
            <a:pPr eaLnBrk="1" hangingPunct="1">
              <a:lnSpc>
                <a:spcPct val="80000"/>
              </a:lnSpc>
            </a:pPr>
            <a:r>
              <a:rPr lang="en-US" altLang="ja-JP" sz="2400" b="1" dirty="0" smtClean="0">
                <a:ea typeface="ＭＳ Ｐゴシック" pitchFamily="50" charset="-128"/>
              </a:rPr>
              <a:t>Bachelor of Veterinary Science</a:t>
            </a:r>
          </a:p>
          <a:p>
            <a:pPr lvl="1" eaLnBrk="1" hangingPunct="1">
              <a:lnSpc>
                <a:spcPct val="80000"/>
              </a:lnSpc>
              <a:buFont typeface="Wingdings" pitchFamily="2" charset="2"/>
              <a:buNone/>
            </a:pPr>
            <a:r>
              <a:rPr lang="en-US" altLang="ja-JP" b="1" dirty="0" smtClean="0">
                <a:ea typeface="ＭＳ Ｐゴシック" pitchFamily="50" charset="-128"/>
                <a:sym typeface="Wingdings" pitchFamily="2" charset="2"/>
              </a:rPr>
              <a:t></a:t>
            </a:r>
            <a:r>
              <a:rPr lang="en-US" altLang="ja-JP" b="1" dirty="0" smtClean="0">
                <a:ea typeface="ＭＳ Ｐゴシック" pitchFamily="50" charset="-128"/>
              </a:rPr>
              <a:t> Opened since 2009</a:t>
            </a:r>
          </a:p>
          <a:p>
            <a:pPr eaLnBrk="1" hangingPunct="1">
              <a:lnSpc>
                <a:spcPct val="80000"/>
              </a:lnSpc>
            </a:pPr>
            <a:r>
              <a:rPr lang="en-US" altLang="ja-JP" sz="2400" b="1" dirty="0" smtClean="0">
                <a:ea typeface="ＭＳ Ｐゴシック" pitchFamily="50" charset="-128"/>
              </a:rPr>
              <a:t>Master of Science “ Sustainable Agricultural</a:t>
            </a:r>
          </a:p>
          <a:p>
            <a:pPr eaLnBrk="1" hangingPunct="1">
              <a:lnSpc>
                <a:spcPct val="80000"/>
              </a:lnSpc>
              <a:buFont typeface="Wingdings" pitchFamily="2" charset="2"/>
              <a:buNone/>
            </a:pPr>
            <a:r>
              <a:rPr lang="en-US" altLang="ja-JP" sz="2400" b="1" dirty="0" smtClean="0">
                <a:ea typeface="ＭＳ Ｐゴシック" pitchFamily="50" charset="-128"/>
              </a:rPr>
              <a:t>	Resources Management - SARM”</a:t>
            </a:r>
          </a:p>
          <a:p>
            <a:pPr eaLnBrk="1" hangingPunct="1">
              <a:lnSpc>
                <a:spcPct val="80000"/>
              </a:lnSpc>
              <a:buFont typeface="Wingdings 2" pitchFamily="18" charset="2"/>
              <a:buNone/>
            </a:pPr>
            <a:r>
              <a:rPr lang="en-US" altLang="ja-JP" b="1" dirty="0" smtClean="0">
                <a:ea typeface="ＭＳ Ｐゴシック" pitchFamily="50" charset="-128"/>
                <a:sym typeface="Wingdings" pitchFamily="2" charset="2"/>
              </a:rPr>
              <a:t>	 Opened since</a:t>
            </a:r>
            <a:r>
              <a:rPr lang="en-US" altLang="ja-JP" b="1" dirty="0" smtClean="0">
                <a:ea typeface="ＭＳ Ｐゴシック" pitchFamily="50" charset="-128"/>
              </a:rPr>
              <a:t> March 2010</a:t>
            </a:r>
          </a:p>
          <a:p>
            <a:pPr eaLnBrk="1" hangingPunct="1">
              <a:lnSpc>
                <a:spcPct val="80000"/>
              </a:lnSpc>
            </a:pPr>
            <a:endParaRPr lang="en-US" altLang="ja-JP" sz="2400" b="1" dirty="0" smtClean="0">
              <a:ea typeface="ＭＳ Ｐゴシック" pitchFamily="50" charset="-128"/>
            </a:endParaRPr>
          </a:p>
          <a:p>
            <a:pPr eaLnBrk="1" hangingPunct="1">
              <a:lnSpc>
                <a:spcPct val="80000"/>
              </a:lnSpc>
            </a:pPr>
            <a:r>
              <a:rPr lang="en-US" altLang="ja-JP" sz="2400" b="1" dirty="0" smtClean="0">
                <a:ea typeface="ＭＳ Ｐゴシック" pitchFamily="50" charset="-128"/>
              </a:rPr>
              <a:t>Bachelor of Agricultural Science (Fishery)</a:t>
            </a:r>
          </a:p>
          <a:p>
            <a:pPr lvl="1" eaLnBrk="1" hangingPunct="1">
              <a:lnSpc>
                <a:spcPct val="80000"/>
              </a:lnSpc>
              <a:buFont typeface="Wingdings" pitchFamily="2" charset="2"/>
              <a:buNone/>
            </a:pPr>
            <a:r>
              <a:rPr lang="en-US" altLang="ja-JP" b="1" dirty="0" smtClean="0">
                <a:ea typeface="ＭＳ Ｐゴシック" pitchFamily="50" charset="-128"/>
                <a:sym typeface="Wingdings" pitchFamily="2" charset="2"/>
              </a:rPr>
              <a:t></a:t>
            </a:r>
            <a:r>
              <a:rPr lang="en-US" altLang="ja-JP" b="1" dirty="0" smtClean="0">
                <a:ea typeface="ＭＳ Ｐゴシック" pitchFamily="50" charset="-128"/>
              </a:rPr>
              <a:t> will be offered in 2012</a:t>
            </a:r>
          </a:p>
          <a:p>
            <a:pPr eaLnBrk="1" hangingPunct="1">
              <a:lnSpc>
                <a:spcPct val="80000"/>
              </a:lnSpc>
            </a:pPr>
            <a:r>
              <a:rPr lang="en-US" altLang="ja-JP" sz="2400" b="1" dirty="0" smtClean="0">
                <a:ea typeface="ＭＳ Ｐゴシック" pitchFamily="50" charset="-128"/>
              </a:rPr>
              <a:t>Bachelor of Agricultural Science (Plant Protection)</a:t>
            </a:r>
          </a:p>
          <a:p>
            <a:pPr lvl="1" eaLnBrk="1" hangingPunct="1">
              <a:lnSpc>
                <a:spcPct val="80000"/>
              </a:lnSpc>
              <a:buFont typeface="Wingdings" pitchFamily="2" charset="2"/>
              <a:buNone/>
            </a:pPr>
            <a:r>
              <a:rPr lang="en-US" altLang="ja-JP" b="1" dirty="0" smtClean="0">
                <a:ea typeface="ＭＳ Ｐゴシック" pitchFamily="50" charset="-128"/>
                <a:sym typeface="Wingdings" pitchFamily="2" charset="2"/>
              </a:rPr>
              <a:t> </a:t>
            </a:r>
            <a:r>
              <a:rPr lang="en-US" altLang="ja-JP" b="1" dirty="0" smtClean="0">
                <a:ea typeface="ＭＳ Ｐゴシック" pitchFamily="50" charset="-128"/>
              </a:rPr>
              <a:t>Will be offered in 2012</a:t>
            </a:r>
          </a:p>
          <a:p>
            <a:pPr lvl="1" eaLnBrk="1" hangingPunct="1">
              <a:lnSpc>
                <a:spcPct val="80000"/>
              </a:lnSpc>
              <a:buFont typeface="Wingdings" pitchFamily="2" charset="2"/>
              <a:buNone/>
            </a:pPr>
            <a:endParaRPr lang="fr-FR" altLang="zh-CN" b="1" dirty="0" smtClean="0"/>
          </a:p>
        </p:txBody>
      </p:sp>
      <p:sp>
        <p:nvSpPr>
          <p:cNvPr id="4" name="Date Placeholder 3"/>
          <p:cNvSpPr>
            <a:spLocks noGrp="1"/>
          </p:cNvSpPr>
          <p:nvPr>
            <p:ph type="dt" sz="quarter" idx="10"/>
          </p:nvPr>
        </p:nvSpPr>
        <p:spPr>
          <a:xfrm>
            <a:off x="7010400" y="6248400"/>
            <a:ext cx="1905000" cy="457200"/>
          </a:xfrm>
        </p:spPr>
        <p:txBody>
          <a:bodyPr anchor="t"/>
          <a:lstStyle/>
          <a:p>
            <a:pPr eaLnBrk="0" hangingPunct="0">
              <a:spcBef>
                <a:spcPct val="50000"/>
              </a:spcBef>
            </a:pPr>
            <a:fld id="{45D3FDFF-5036-4AD8-93E8-7FF22510193F}" type="datetime1">
              <a:rPr kumimoji="1" lang="en-US" altLang="ja-JP" sz="1400" i="1">
                <a:effectLst>
                  <a:outerShdw blurRad="38100" dist="38100" dir="2700000" algn="tl">
                    <a:srgbClr val="000000"/>
                  </a:outerShdw>
                </a:effectLst>
              </a:rPr>
              <a:pPr eaLnBrk="0" hangingPunct="0">
                <a:spcBef>
                  <a:spcPct val="50000"/>
                </a:spcBef>
              </a:pPr>
              <a:t>5/28/2012</a:t>
            </a:fld>
            <a:endParaRPr kumimoji="1" lang="en-US" altLang="ja-JP" sz="1400" i="1">
              <a:effectLst>
                <a:outerShdw blurRad="38100" dist="38100" dir="2700000" algn="tl">
                  <a:srgbClr val="000000"/>
                </a:outerShdw>
              </a:effectLst>
            </a:endParaRPr>
          </a:p>
        </p:txBody>
      </p:sp>
      <p:sp>
        <p:nvSpPr>
          <p:cNvPr id="12294" name="Rectangle 6"/>
          <p:cNvSpPr>
            <a:spLocks noRot="1" noChangeArrowheads="1"/>
          </p:cNvSpPr>
          <p:nvPr/>
        </p:nvSpPr>
        <p:spPr bwMode="auto">
          <a:xfrm>
            <a:off x="457200" y="457200"/>
            <a:ext cx="8229600" cy="838200"/>
          </a:xfrm>
          <a:prstGeom prst="rect">
            <a:avLst/>
          </a:prstGeom>
          <a:noFill/>
          <a:ln w="9525">
            <a:noFill/>
            <a:miter lim="800000"/>
            <a:headEnd/>
            <a:tailEnd/>
          </a:ln>
          <a:effectLst/>
        </p:spPr>
        <p:txBody>
          <a:bodyPr anchor="ctr"/>
          <a:lstStyle/>
          <a:p>
            <a:pPr algn="ctr"/>
            <a:r>
              <a:rPr lang="en-US" altLang="ja-JP" sz="3600" b="1">
                <a:solidFill>
                  <a:srgbClr val="008000"/>
                </a:solidFill>
                <a:effectLst>
                  <a:outerShdw blurRad="38100" dist="38100" dir="2700000" algn="tl">
                    <a:srgbClr val="000000"/>
                  </a:outerShdw>
                </a:effectLst>
                <a:latin typeface="Calibri" pitchFamily="34" charset="0"/>
                <a:ea typeface="ＭＳ Ｐゴシック" pitchFamily="50" charset="-128"/>
              </a:rPr>
              <a:t>IV. STUDIES PROGRAM</a:t>
            </a:r>
            <a:endParaRPr lang="th-TH" sz="3600" b="1">
              <a:solidFill>
                <a:srgbClr val="008000"/>
              </a:solidFill>
              <a:effectLst>
                <a:outerShdw blurRad="38100" dist="38100" dir="2700000" algn="tl">
                  <a:srgbClr val="000000"/>
                </a:outerShdw>
              </a:effectLst>
              <a:latin typeface="Calibri" pitchFamily="34" charset="0"/>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35" name="Rectangle 231"/>
          <p:cNvSpPr>
            <a:spLocks noGrp="1" noRot="1" noChangeArrowheads="1"/>
          </p:cNvSpPr>
          <p:nvPr>
            <p:ph type="title"/>
          </p:nvPr>
        </p:nvSpPr>
        <p:spPr>
          <a:xfrm>
            <a:off x="457200" y="704850"/>
            <a:ext cx="8229600" cy="590550"/>
          </a:xfrm>
        </p:spPr>
        <p:txBody>
          <a:bodyPr>
            <a:noAutofit/>
          </a:bodyPr>
          <a:lstStyle/>
          <a:p>
            <a:pPr algn="ctr" eaLnBrk="1" hangingPunct="1"/>
            <a:r>
              <a:rPr lang="en-US" altLang="ja-JP" sz="3600" b="1" smtClean="0">
                <a:solidFill>
                  <a:srgbClr val="008000"/>
                </a:solidFill>
                <a:effectLst>
                  <a:outerShdw blurRad="38100" dist="38100" dir="2700000" algn="tl">
                    <a:srgbClr val="000000"/>
                  </a:outerShdw>
                </a:effectLst>
              </a:rPr>
              <a:t>III. HUMAIN  RESOURCES</a:t>
            </a:r>
            <a:endParaRPr lang="th-TH" sz="3600" b="1" smtClean="0">
              <a:solidFill>
                <a:srgbClr val="008000"/>
              </a:solidFill>
              <a:effectLst>
                <a:outerShdw blurRad="38100" dist="38100" dir="2700000" algn="tl">
                  <a:srgbClr val="000000"/>
                </a:outerShdw>
              </a:effectLst>
            </a:endParaRPr>
          </a:p>
        </p:txBody>
      </p:sp>
      <p:sp>
        <p:nvSpPr>
          <p:cNvPr id="47108" name="Rectangle 4"/>
          <p:cNvSpPr>
            <a:spLocks noGrp="1" noChangeArrowheads="1"/>
          </p:cNvSpPr>
          <p:nvPr>
            <p:ph idx="1"/>
          </p:nvPr>
        </p:nvSpPr>
        <p:spPr>
          <a:xfrm>
            <a:off x="533400" y="1371600"/>
            <a:ext cx="8153400" cy="685800"/>
          </a:xfrm>
        </p:spPr>
        <p:txBody>
          <a:bodyPr>
            <a:normAutofit/>
          </a:bodyPr>
          <a:lstStyle/>
          <a:p>
            <a:pPr marL="274320" indent="-274320" algn="ctr" eaLnBrk="1" fontAlgn="auto" hangingPunct="1">
              <a:lnSpc>
                <a:spcPct val="90000"/>
              </a:lnSpc>
              <a:spcAft>
                <a:spcPts val="0"/>
              </a:spcAft>
              <a:buClr>
                <a:schemeClr val="accent3"/>
              </a:buClr>
              <a:buFont typeface="Wingdings" pitchFamily="2" charset="2"/>
              <a:buNone/>
              <a:defRPr/>
            </a:pPr>
            <a:r>
              <a:rPr lang="en-US" sz="2800" b="1" dirty="0">
                <a:solidFill>
                  <a:srgbClr val="C00000"/>
                </a:solidFill>
                <a:effectLst>
                  <a:outerShdw blurRad="38100" dist="38100" dir="2700000" algn="tl">
                    <a:srgbClr val="000000">
                      <a:alpha val="43137"/>
                    </a:srgbClr>
                  </a:outerShdw>
                </a:effectLst>
              </a:rPr>
              <a:t>3.2. Qualification of Academic Staff (2009)</a:t>
            </a:r>
          </a:p>
        </p:txBody>
      </p:sp>
      <p:graphicFrame>
        <p:nvGraphicFramePr>
          <p:cNvPr id="47334" name="Group 230"/>
          <p:cNvGraphicFramePr>
            <a:graphicFrameLocks noGrp="1"/>
          </p:cNvGraphicFramePr>
          <p:nvPr/>
        </p:nvGraphicFramePr>
        <p:xfrm>
          <a:off x="838200" y="2057400"/>
          <a:ext cx="7848600" cy="4543425"/>
        </p:xfrm>
        <a:graphic>
          <a:graphicData uri="http://schemas.openxmlformats.org/drawingml/2006/table">
            <a:tbl>
              <a:tblPr/>
              <a:tblGrid>
                <a:gridCol w="2581275"/>
                <a:gridCol w="2249488"/>
                <a:gridCol w="1674812"/>
                <a:gridCol w="1343025"/>
              </a:tblGrid>
              <a:tr h="631825">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rgbClr val="003300"/>
                          </a:solidFill>
                          <a:effectLst/>
                          <a:latin typeface="Constantia" pitchFamily="18" charset="0"/>
                          <a:ea typeface="ＭＳ Ｐゴシック" pitchFamily="50" charset="-128"/>
                          <a:cs typeface="Angsana New" pitchFamily="18" charset="-34"/>
                        </a:rPr>
                        <a:t>Specialization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rgbClr val="003300"/>
                          </a:solidFill>
                          <a:effectLst/>
                          <a:latin typeface="Constantia" pitchFamily="18" charset="0"/>
                          <a:ea typeface="ＭＳ Ｐゴシック" pitchFamily="50" charset="-128"/>
                          <a:cs typeface="Angsana New" pitchFamily="18" charset="-34"/>
                        </a:rPr>
                        <a:t>Qualification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rgbClr val="003300"/>
                          </a:solidFill>
                          <a:effectLst/>
                          <a:latin typeface="Constantia" pitchFamily="18" charset="0"/>
                          <a:ea typeface="ＭＳ Ｐゴシック" pitchFamily="50" charset="-128"/>
                          <a:cs typeface="Angsana New" pitchFamily="18" charset="-34"/>
                        </a:rPr>
                        <a:t>On study leave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rgbClr val="003300"/>
                          </a:solidFill>
                          <a:effectLst/>
                          <a:latin typeface="Constantia" pitchFamily="18" charset="0"/>
                          <a:ea typeface="ＭＳ Ｐゴシック" pitchFamily="50" charset="-128"/>
                          <a:cs typeface="Angsana New" pitchFamily="18" charset="-34"/>
                        </a:rPr>
                        <a:t>Total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r h="7334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onstantia" pitchFamily="18" charset="0"/>
                          <a:ea typeface="ＭＳ Ｐゴシック" pitchFamily="50" charset="-128"/>
                          <a:cs typeface="Times New Roman" pitchFamily="18" charset="0"/>
                        </a:rPr>
                        <a:t>Plant 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 PhD, 12 MSc</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11 BSc, 1 HD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 PhD</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3 MSc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18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onstantia" pitchFamily="18" charset="0"/>
                          <a:ea typeface="ＭＳ Ｐゴシック" pitchFamily="50" charset="-128"/>
                          <a:cs typeface="Times New Roman" pitchFamily="18" charset="0"/>
                        </a:rPr>
                        <a:t>Animal Science &amp; Fisheries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 PhD, 8 MSc, </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15 BSc, 3 HD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5 PhD</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2 MSc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18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onstantia" pitchFamily="18" charset="0"/>
                          <a:ea typeface="ＭＳ Ｐゴシック" pitchFamily="50" charset="-128"/>
                          <a:cs typeface="Times New Roman" pitchFamily="18" charset="0"/>
                        </a:rPr>
                        <a:t>Rural Economy</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onstantia" pitchFamily="18" charset="0"/>
                          <a:ea typeface="ＭＳ Ｐゴシック" pitchFamily="50" charset="-128"/>
                          <a:cs typeface="Times New Roman" pitchFamily="18" charset="0"/>
                        </a:rPr>
                        <a:t>&amp; Food Technology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 PhD, 6 MSc,</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 7 BSc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3 PhD</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3 MSc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18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onstantia" pitchFamily="18" charset="0"/>
                          <a:ea typeface="ＭＳ Ｐゴシック" pitchFamily="50" charset="-128"/>
                          <a:cs typeface="Times New Roman" pitchFamily="18" charset="0"/>
                        </a:rPr>
                        <a:t>Basic Science</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onstantia" pitchFamily="18" charset="0"/>
                          <a:ea typeface="ＭＳ Ｐゴシック" pitchFamily="50" charset="-128"/>
                          <a:cs typeface="Times New Roman" pitchFamily="18" charset="0"/>
                        </a:rPr>
                        <a:t>&amp; Languages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 MA, 2 BSc, 8 BA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 MA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onstantia" pitchFamily="18" charset="0"/>
                          <a:ea typeface="ＭＳ Ｐゴシック" pitchFamily="50" charset="-128"/>
                          <a:cs typeface="Times New Roman" pitchFamily="18" charset="0"/>
                        </a:rPr>
                        <a:t>Total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6 Assoc. Prof.</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3 PhD, 27 MSc,</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 43 BSc, 4 HD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9 PhD</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9 MSc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ja-JP" sz="2000" b="1" i="0" u="none" strike="noStrike" cap="none" normalizeH="0" baseline="0" smtClean="0">
                          <a:ln>
                            <a:noFill/>
                          </a:ln>
                          <a:solidFill>
                            <a:schemeClr val="tx1"/>
                          </a:solidFill>
                          <a:effectLst/>
                          <a:latin typeface="Calibri" pitchFamily="34" charset="0"/>
                          <a:ea typeface="ＭＳ Ｐゴシック" pitchFamily="50" charset="-128"/>
                          <a:cs typeface="Times New Roman" pitchFamily="18" charset="0"/>
                        </a:rPr>
                        <a:t>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283" name="Rectangle 2"/>
          <p:cNvSpPr>
            <a:spLocks noChangeArrowheads="1"/>
          </p:cNvSpPr>
          <p:nvPr/>
        </p:nvSpPr>
        <p:spPr bwMode="auto">
          <a:xfrm>
            <a:off x="685800" y="152400"/>
            <a:ext cx="7772400" cy="685800"/>
          </a:xfrm>
          <a:prstGeom prst="rect">
            <a:avLst/>
          </a:prstGeom>
          <a:noFill/>
          <a:ln w="9525">
            <a:noFill/>
            <a:miter lim="800000"/>
            <a:headEnd/>
            <a:tailEnd/>
          </a:ln>
        </p:spPr>
        <p:txBody>
          <a:bodyPr lIns="92075" tIns="46038" rIns="92075" bIns="46038" anchor="b"/>
          <a:lstStyle/>
          <a:p>
            <a:pPr algn="ctr"/>
            <a:endParaRPr lang="th-TH" sz="4400" b="1">
              <a:solidFill>
                <a:srgbClr val="FFFF00"/>
              </a:solidFill>
              <a:effectLst>
                <a:outerShdw blurRad="38100" dist="38100" dir="2700000" algn="tl">
                  <a:srgbClr val="000000"/>
                </a:outerShdw>
              </a:effectLst>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2"/>
          <p:cNvGraphicFramePr>
            <a:graphicFrameLocks noChangeAspect="1"/>
          </p:cNvGraphicFramePr>
          <p:nvPr>
            <p:ph/>
          </p:nvPr>
        </p:nvGraphicFramePr>
        <p:xfrm>
          <a:off x="228600" y="152400"/>
          <a:ext cx="8415366" cy="3808413"/>
        </p:xfrm>
        <a:graphic>
          <a:graphicData uri="http://schemas.openxmlformats.org/presentationml/2006/ole">
            <p:oleObj spid="_x0000_s19458" name="Chart" r:id="rId4" imgW="4219457" imgH="2571885" progId="Excel.Sheet.8">
              <p:embed/>
            </p:oleObj>
          </a:graphicData>
        </a:graphic>
      </p:graphicFrame>
      <p:pic>
        <p:nvPicPr>
          <p:cNvPr id="3075" name="Picture 17" descr="DSC00810"/>
          <p:cNvPicPr>
            <a:picLocks noChangeAspect="1" noChangeArrowheads="1"/>
          </p:cNvPicPr>
          <p:nvPr/>
        </p:nvPicPr>
        <p:blipFill>
          <a:blip r:embed="rId5" cstate="print"/>
          <a:srcRect/>
          <a:stretch>
            <a:fillRect/>
          </a:stretch>
        </p:blipFill>
        <p:spPr bwMode="auto">
          <a:xfrm>
            <a:off x="304800" y="4038600"/>
            <a:ext cx="3767134" cy="2513013"/>
          </a:xfrm>
          <a:prstGeom prst="rect">
            <a:avLst/>
          </a:prstGeom>
          <a:noFill/>
          <a:ln w="9525">
            <a:noFill/>
            <a:miter lim="800000"/>
            <a:headEnd/>
            <a:tailEnd/>
          </a:ln>
        </p:spPr>
      </p:pic>
      <p:pic>
        <p:nvPicPr>
          <p:cNvPr id="3076" name="Picture 7"/>
          <p:cNvPicPr>
            <a:picLocks noChangeAspect="1" noChangeArrowheads="1"/>
          </p:cNvPicPr>
          <p:nvPr/>
        </p:nvPicPr>
        <p:blipFill>
          <a:blip r:embed="rId6" cstate="print"/>
          <a:srcRect/>
          <a:stretch>
            <a:fillRect/>
          </a:stretch>
        </p:blipFill>
        <p:spPr bwMode="auto">
          <a:xfrm>
            <a:off x="4286248" y="4000504"/>
            <a:ext cx="4243390" cy="2589213"/>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2"/>
          <p:cNvGraphicFramePr>
            <a:graphicFrameLocks noChangeAspect="1"/>
          </p:cNvGraphicFramePr>
          <p:nvPr>
            <p:ph/>
          </p:nvPr>
        </p:nvGraphicFramePr>
        <p:xfrm>
          <a:off x="428596" y="481013"/>
          <a:ext cx="8286808" cy="3883025"/>
        </p:xfrm>
        <a:graphic>
          <a:graphicData uri="http://schemas.openxmlformats.org/presentationml/2006/ole">
            <p:oleObj spid="_x0000_s20482" name="Chart" r:id="rId4" imgW="3829151" imgH="2571885" progId="Excel.Sheet.8">
              <p:embed/>
            </p:oleObj>
          </a:graphicData>
        </a:graphic>
      </p:graphicFrame>
      <p:pic>
        <p:nvPicPr>
          <p:cNvPr id="4099" name="Picture 14" descr="DSC02382"/>
          <p:cNvPicPr>
            <a:picLocks noChangeAspect="1" noChangeArrowheads="1"/>
          </p:cNvPicPr>
          <p:nvPr/>
        </p:nvPicPr>
        <p:blipFill>
          <a:blip r:embed="rId5" cstate="print"/>
          <a:srcRect t="23761"/>
          <a:stretch>
            <a:fillRect/>
          </a:stretch>
        </p:blipFill>
        <p:spPr bwMode="auto">
          <a:xfrm>
            <a:off x="714348" y="4495800"/>
            <a:ext cx="7429552" cy="21717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12"/>
          <p:cNvGraphicFramePr>
            <a:graphicFrameLocks noChangeAspect="1"/>
          </p:cNvGraphicFramePr>
          <p:nvPr>
            <p:ph/>
          </p:nvPr>
        </p:nvGraphicFramePr>
        <p:xfrm>
          <a:off x="76200" y="4763"/>
          <a:ext cx="8782080" cy="4186237"/>
        </p:xfrm>
        <a:graphic>
          <a:graphicData uri="http://schemas.openxmlformats.org/presentationml/2006/ole">
            <p:oleObj spid="_x0000_s21506" name="Chart" r:id="rId4" imgW="3990992" imgH="2609985" progId="Excel.Sheet.8">
              <p:embed/>
            </p:oleObj>
          </a:graphicData>
        </a:graphic>
      </p:graphicFrame>
      <p:sp>
        <p:nvSpPr>
          <p:cNvPr id="5123" name="AutoShape 14"/>
          <p:cNvSpPr>
            <a:spLocks noChangeArrowheads="1"/>
          </p:cNvSpPr>
          <p:nvPr/>
        </p:nvSpPr>
        <p:spPr bwMode="auto">
          <a:xfrm>
            <a:off x="6858000" y="533400"/>
            <a:ext cx="1876425" cy="1284288"/>
          </a:xfrm>
          <a:prstGeom prst="wedgeRoundRectCallout">
            <a:avLst>
              <a:gd name="adj1" fmla="val -122082"/>
              <a:gd name="adj2" fmla="val 101499"/>
              <a:gd name="adj3" fmla="val 16667"/>
            </a:avLst>
          </a:prstGeom>
          <a:solidFill>
            <a:schemeClr val="accent1"/>
          </a:solidFill>
          <a:ln w="9525">
            <a:solidFill>
              <a:srgbClr val="001422"/>
            </a:solidFill>
            <a:miter lim="800000"/>
            <a:headEnd/>
            <a:tailEnd/>
          </a:ln>
        </p:spPr>
        <p:txBody>
          <a:bodyPr>
            <a:spAutoFit/>
          </a:bodyPr>
          <a:lstStyle/>
          <a:p>
            <a:pPr eaLnBrk="1" hangingPunct="1">
              <a:spcBef>
                <a:spcPct val="50000"/>
              </a:spcBef>
            </a:pPr>
            <a:r>
              <a:rPr lang="en-US" sz="2400" dirty="0"/>
              <a:t>Decreased due to AI outbreak</a:t>
            </a:r>
          </a:p>
        </p:txBody>
      </p:sp>
      <p:pic>
        <p:nvPicPr>
          <p:cNvPr id="5124" name="Picture 8"/>
          <p:cNvPicPr>
            <a:picLocks noChangeAspect="1" noChangeArrowheads="1"/>
          </p:cNvPicPr>
          <p:nvPr/>
        </p:nvPicPr>
        <p:blipFill>
          <a:blip r:embed="rId5" cstate="print"/>
          <a:srcRect r="17162"/>
          <a:stretch>
            <a:fillRect/>
          </a:stretch>
        </p:blipFill>
        <p:spPr bwMode="auto">
          <a:xfrm>
            <a:off x="228600" y="4267200"/>
            <a:ext cx="2974975" cy="2305072"/>
          </a:xfrm>
          <a:prstGeom prst="rect">
            <a:avLst/>
          </a:prstGeom>
          <a:noFill/>
          <a:ln w="9525">
            <a:noFill/>
            <a:miter lim="800000"/>
            <a:headEnd/>
            <a:tailEnd/>
          </a:ln>
        </p:spPr>
      </p:pic>
      <p:pic>
        <p:nvPicPr>
          <p:cNvPr id="5125" name="Picture 7"/>
          <p:cNvPicPr>
            <a:picLocks noChangeAspect="1" noChangeArrowheads="1"/>
          </p:cNvPicPr>
          <p:nvPr/>
        </p:nvPicPr>
        <p:blipFill>
          <a:blip r:embed="rId6" cstate="print"/>
          <a:srcRect/>
          <a:stretch>
            <a:fillRect/>
          </a:stretch>
        </p:blipFill>
        <p:spPr bwMode="auto">
          <a:xfrm>
            <a:off x="5867400" y="4267200"/>
            <a:ext cx="3048000" cy="2376510"/>
          </a:xfrm>
          <a:prstGeom prst="rect">
            <a:avLst/>
          </a:prstGeom>
          <a:noFill/>
          <a:ln w="9525">
            <a:solidFill>
              <a:schemeClr val="tx1"/>
            </a:solidFill>
            <a:miter lim="800000"/>
            <a:headEnd/>
            <a:tailEnd/>
          </a:ln>
        </p:spPr>
      </p:pic>
      <p:pic>
        <p:nvPicPr>
          <p:cNvPr id="5126" name="Picture 5"/>
          <p:cNvPicPr>
            <a:picLocks noChangeAspect="1" noChangeArrowheads="1"/>
          </p:cNvPicPr>
          <p:nvPr/>
        </p:nvPicPr>
        <p:blipFill>
          <a:blip r:embed="rId7" cstate="print"/>
          <a:srcRect l="24544" t="49789"/>
          <a:stretch>
            <a:fillRect/>
          </a:stretch>
        </p:blipFill>
        <p:spPr bwMode="auto">
          <a:xfrm>
            <a:off x="3276600" y="4286256"/>
            <a:ext cx="2438400" cy="2286016"/>
          </a:xfrm>
          <a:prstGeom prst="rect">
            <a:avLst/>
          </a:prstGeom>
          <a:noFill/>
          <a:ln w="9525">
            <a:solidFill>
              <a:srgbClr val="001422"/>
            </a:solidFill>
            <a:miter lim="800000"/>
            <a:headEnd/>
            <a:tailEnd/>
          </a:ln>
        </p:spPr>
      </p:pic>
    </p:spTree>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5"/>
          <p:cNvSpPr>
            <a:spLocks noChangeArrowheads="1"/>
          </p:cNvSpPr>
          <p:nvPr/>
        </p:nvSpPr>
        <p:spPr bwMode="auto">
          <a:xfrm>
            <a:off x="457200" y="304800"/>
            <a:ext cx="8229600" cy="914400"/>
          </a:xfrm>
          <a:prstGeom prst="rect">
            <a:avLst/>
          </a:prstGeom>
          <a:solidFill>
            <a:schemeClr val="bg1"/>
          </a:solidFill>
          <a:ln w="9525">
            <a:solidFill>
              <a:schemeClr val="bg1"/>
            </a:solidFill>
            <a:miter lim="800000"/>
            <a:headEnd/>
            <a:tailEnd/>
          </a:ln>
        </p:spPr>
        <p:txBody>
          <a:bodyPr anchor="ctr"/>
          <a:lstStyle/>
          <a:p>
            <a:pPr algn="ctr" eaLnBrk="1" hangingPunct="1"/>
            <a:r>
              <a:rPr lang="en-US" sz="4400" b="1" dirty="0"/>
              <a:t>Check points</a:t>
            </a:r>
            <a:endParaRPr lang="en-GB" sz="4000" b="1" dirty="0"/>
          </a:p>
        </p:txBody>
      </p:sp>
      <p:pic>
        <p:nvPicPr>
          <p:cNvPr id="21507" name="Picture 51"/>
          <p:cNvPicPr>
            <a:picLocks noChangeAspect="1" noChangeArrowheads="1"/>
          </p:cNvPicPr>
          <p:nvPr/>
        </p:nvPicPr>
        <p:blipFill>
          <a:blip r:embed="rId2" cstate="print"/>
          <a:srcRect l="14511" b="8315"/>
          <a:stretch>
            <a:fillRect/>
          </a:stretch>
        </p:blipFill>
        <p:spPr bwMode="auto">
          <a:xfrm>
            <a:off x="119063" y="4418013"/>
            <a:ext cx="2852737" cy="2287587"/>
          </a:xfrm>
          <a:prstGeom prst="rect">
            <a:avLst/>
          </a:prstGeom>
          <a:noFill/>
          <a:ln w="9525">
            <a:noFill/>
            <a:miter lim="800000"/>
            <a:headEnd/>
            <a:tailEnd/>
          </a:ln>
        </p:spPr>
      </p:pic>
      <p:pic>
        <p:nvPicPr>
          <p:cNvPr id="21508" name="Picture 53"/>
          <p:cNvPicPr>
            <a:picLocks noChangeAspect="1" noChangeArrowheads="1"/>
          </p:cNvPicPr>
          <p:nvPr/>
        </p:nvPicPr>
        <p:blipFill>
          <a:blip r:embed="rId3" cstate="print"/>
          <a:srcRect/>
          <a:stretch>
            <a:fillRect/>
          </a:stretch>
        </p:blipFill>
        <p:spPr bwMode="auto">
          <a:xfrm>
            <a:off x="3124200" y="4648200"/>
            <a:ext cx="2668588" cy="2043113"/>
          </a:xfrm>
          <a:prstGeom prst="rect">
            <a:avLst/>
          </a:prstGeom>
          <a:noFill/>
          <a:ln w="9525">
            <a:noFill/>
            <a:miter lim="800000"/>
            <a:headEnd/>
            <a:tailEnd/>
          </a:ln>
        </p:spPr>
      </p:pic>
      <p:pic>
        <p:nvPicPr>
          <p:cNvPr id="21509" name="Picture 54"/>
          <p:cNvPicPr>
            <a:picLocks noChangeAspect="1" noChangeArrowheads="1"/>
          </p:cNvPicPr>
          <p:nvPr/>
        </p:nvPicPr>
        <p:blipFill>
          <a:blip r:embed="rId4" cstate="print"/>
          <a:srcRect/>
          <a:stretch>
            <a:fillRect/>
          </a:stretch>
        </p:blipFill>
        <p:spPr bwMode="auto">
          <a:xfrm>
            <a:off x="4724400" y="1644650"/>
            <a:ext cx="3300413" cy="2470150"/>
          </a:xfrm>
          <a:prstGeom prst="rect">
            <a:avLst/>
          </a:prstGeom>
          <a:noFill/>
          <a:ln w="9525">
            <a:noFill/>
            <a:miter lim="800000"/>
            <a:headEnd/>
            <a:tailEnd/>
          </a:ln>
        </p:spPr>
      </p:pic>
      <p:pic>
        <p:nvPicPr>
          <p:cNvPr id="21510" name="Picture 55"/>
          <p:cNvPicPr>
            <a:picLocks noChangeAspect="1" noChangeArrowheads="1"/>
          </p:cNvPicPr>
          <p:nvPr/>
        </p:nvPicPr>
        <p:blipFill>
          <a:blip r:embed="rId5" cstate="print"/>
          <a:srcRect/>
          <a:stretch>
            <a:fillRect/>
          </a:stretch>
        </p:blipFill>
        <p:spPr bwMode="auto">
          <a:xfrm>
            <a:off x="5943600" y="4421188"/>
            <a:ext cx="3052763" cy="2284412"/>
          </a:xfrm>
          <a:prstGeom prst="rect">
            <a:avLst/>
          </a:prstGeom>
          <a:noFill/>
          <a:ln w="9525">
            <a:noFill/>
            <a:miter lim="800000"/>
            <a:headEnd/>
            <a:tailEnd/>
          </a:ln>
        </p:spPr>
      </p:pic>
      <p:pic>
        <p:nvPicPr>
          <p:cNvPr id="21511" name="Picture 56"/>
          <p:cNvPicPr>
            <a:picLocks noChangeAspect="1" noChangeArrowheads="1"/>
          </p:cNvPicPr>
          <p:nvPr/>
        </p:nvPicPr>
        <p:blipFill>
          <a:blip r:embed="rId6" cstate="print"/>
          <a:srcRect/>
          <a:stretch>
            <a:fillRect/>
          </a:stretch>
        </p:blipFill>
        <p:spPr bwMode="auto">
          <a:xfrm>
            <a:off x="1076325" y="1644650"/>
            <a:ext cx="3419475" cy="247015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32938" y="522108"/>
            <a:ext cx="8115526" cy="5427172"/>
          </a:xfrm>
          <a:prstGeom prst="rect">
            <a:avLst/>
          </a:prstGeom>
          <a:solidFill>
            <a:srgbClr val="FFFFFF">
              <a:alpha val="0"/>
            </a:srgbClr>
          </a:solid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9992" y="4869160"/>
            <a:ext cx="4213304" cy="1224136"/>
          </a:xfrm>
          <a:prstGeom prst="rect">
            <a:avLst/>
          </a:prstGeom>
          <a:solidFill>
            <a:srgbClr val="FFFFFF">
              <a:alpha val="0"/>
            </a:srgbClr>
          </a:solid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762000" y="381000"/>
            <a:ext cx="7543800" cy="914400"/>
          </a:xfrm>
          <a:prstGeom prst="rect">
            <a:avLst/>
          </a:prstGeom>
          <a:noFill/>
          <a:ln w="9525">
            <a:noFill/>
            <a:miter lim="800000"/>
            <a:headEnd/>
            <a:tailEnd/>
          </a:ln>
        </p:spPr>
        <p:txBody>
          <a:bodyPr anchor="ctr"/>
          <a:lstStyle/>
          <a:p>
            <a:pPr eaLnBrk="1" hangingPunct="1">
              <a:spcBef>
                <a:spcPct val="20000"/>
              </a:spcBef>
            </a:pPr>
            <a:r>
              <a:rPr lang="en-GB" sz="3200" b="1" dirty="0"/>
              <a:t>Animal movement and trade patterns</a:t>
            </a:r>
            <a:endParaRPr lang="en-GB" sz="6000" b="1" dirty="0"/>
          </a:p>
        </p:txBody>
      </p:sp>
      <p:pic>
        <p:nvPicPr>
          <p:cNvPr id="37891" name="Picture 4" descr="DSC02013"/>
          <p:cNvPicPr>
            <a:picLocks noChangeAspect="1" noChangeArrowheads="1"/>
          </p:cNvPicPr>
          <p:nvPr/>
        </p:nvPicPr>
        <p:blipFill>
          <a:blip r:embed="rId2" cstate="print"/>
          <a:srcRect/>
          <a:stretch>
            <a:fillRect/>
          </a:stretch>
        </p:blipFill>
        <p:spPr bwMode="auto">
          <a:xfrm>
            <a:off x="6096000" y="1428737"/>
            <a:ext cx="2690842" cy="2228864"/>
          </a:xfrm>
          <a:prstGeom prst="rect">
            <a:avLst/>
          </a:prstGeom>
          <a:noFill/>
          <a:ln w="9525">
            <a:noFill/>
            <a:miter lim="800000"/>
            <a:headEnd/>
            <a:tailEnd/>
          </a:ln>
        </p:spPr>
      </p:pic>
      <p:pic>
        <p:nvPicPr>
          <p:cNvPr id="37892" name="Picture 10" descr="DSC02197"/>
          <p:cNvPicPr>
            <a:picLocks noChangeAspect="1" noChangeArrowheads="1"/>
          </p:cNvPicPr>
          <p:nvPr/>
        </p:nvPicPr>
        <p:blipFill>
          <a:blip r:embed="rId3" cstate="print"/>
          <a:srcRect/>
          <a:stretch>
            <a:fillRect/>
          </a:stretch>
        </p:blipFill>
        <p:spPr bwMode="auto">
          <a:xfrm>
            <a:off x="285721" y="1357298"/>
            <a:ext cx="2928958" cy="2300303"/>
          </a:xfrm>
          <a:prstGeom prst="rect">
            <a:avLst/>
          </a:prstGeom>
          <a:noFill/>
          <a:ln w="9525">
            <a:noFill/>
            <a:miter lim="800000"/>
            <a:headEnd/>
            <a:tailEnd/>
          </a:ln>
        </p:spPr>
      </p:pic>
      <p:pic>
        <p:nvPicPr>
          <p:cNvPr id="37893" name="Picture 11" descr="DSC02172"/>
          <p:cNvPicPr>
            <a:picLocks noChangeAspect="1" noChangeArrowheads="1"/>
          </p:cNvPicPr>
          <p:nvPr/>
        </p:nvPicPr>
        <p:blipFill>
          <a:blip r:embed="rId4" cstate="print"/>
          <a:srcRect/>
          <a:stretch>
            <a:fillRect/>
          </a:stretch>
        </p:blipFill>
        <p:spPr bwMode="auto">
          <a:xfrm>
            <a:off x="3352800" y="1214422"/>
            <a:ext cx="2647960" cy="2446353"/>
          </a:xfrm>
          <a:prstGeom prst="rect">
            <a:avLst/>
          </a:prstGeom>
          <a:noFill/>
          <a:ln w="9525">
            <a:noFill/>
            <a:miter lim="800000"/>
            <a:headEnd/>
            <a:tailEnd/>
          </a:ln>
        </p:spPr>
      </p:pic>
      <p:pic>
        <p:nvPicPr>
          <p:cNvPr id="37894" name="Picture 12"/>
          <p:cNvPicPr>
            <a:picLocks noChangeAspect="1" noChangeArrowheads="1"/>
          </p:cNvPicPr>
          <p:nvPr/>
        </p:nvPicPr>
        <p:blipFill>
          <a:blip r:embed="rId5" cstate="print"/>
          <a:srcRect/>
          <a:stretch>
            <a:fillRect/>
          </a:stretch>
        </p:blipFill>
        <p:spPr bwMode="auto">
          <a:xfrm>
            <a:off x="3643306" y="3786190"/>
            <a:ext cx="5108582" cy="2892423"/>
          </a:xfrm>
          <a:prstGeom prst="rect">
            <a:avLst/>
          </a:prstGeom>
          <a:noFill/>
          <a:ln w="9525">
            <a:noFill/>
            <a:miter lim="800000"/>
            <a:headEnd/>
            <a:tailEnd/>
          </a:ln>
        </p:spPr>
      </p:pic>
      <p:sp>
        <p:nvSpPr>
          <p:cNvPr id="37895" name="Rectangle 15"/>
          <p:cNvSpPr>
            <a:spLocks noChangeArrowheads="1"/>
          </p:cNvSpPr>
          <p:nvPr/>
        </p:nvSpPr>
        <p:spPr bwMode="auto">
          <a:xfrm>
            <a:off x="152400" y="4494213"/>
            <a:ext cx="4114800" cy="1373187"/>
          </a:xfrm>
          <a:prstGeom prst="rect">
            <a:avLst/>
          </a:prstGeom>
          <a:noFill/>
          <a:ln w="9525">
            <a:noFill/>
            <a:miter lim="800000"/>
            <a:headEnd/>
            <a:tailEnd/>
          </a:ln>
        </p:spPr>
        <p:txBody>
          <a:bodyPr>
            <a:spAutoFit/>
          </a:bodyPr>
          <a:lstStyle/>
          <a:p>
            <a:pPr eaLnBrk="1" hangingPunct="1"/>
            <a:r>
              <a:rPr lang="en-GB" sz="2800" b="1" dirty="0"/>
              <a:t>Cattle / Buffalo mostly transit/ exported from Thailand</a:t>
            </a:r>
            <a:r>
              <a:rPr lang="en-GB" sz="2800" dirty="0"/>
              <a:t> </a:t>
            </a:r>
            <a:r>
              <a:rPr lang="en-GB" sz="2800" b="1" dirty="0"/>
              <a:t>to Vietnam</a:t>
            </a:r>
            <a:endParaRPr lang="en-US" sz="2800" b="1" dirty="0"/>
          </a:p>
        </p:txBody>
      </p:sp>
    </p:spTree>
  </p:cSld>
  <p:clrMapOvr>
    <a:masterClrMapping/>
  </p:clrMapOvr>
  <p:transition spd="med">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09600" y="381000"/>
            <a:ext cx="8001000" cy="914400"/>
          </a:xfrm>
          <a:prstGeom prst="rect">
            <a:avLst/>
          </a:prstGeom>
          <a:solidFill>
            <a:schemeClr val="bg2"/>
          </a:solidFill>
          <a:ln w="9525">
            <a:noFill/>
            <a:miter lim="800000"/>
            <a:headEnd/>
            <a:tailEnd/>
          </a:ln>
        </p:spPr>
        <p:txBody>
          <a:bodyPr anchor="ctr"/>
          <a:lstStyle/>
          <a:p>
            <a:pPr algn="ctr" eaLnBrk="1" hangingPunct="1"/>
            <a:r>
              <a:rPr lang="en-US" sz="4400" b="1" dirty="0"/>
              <a:t>Laboratory</a:t>
            </a:r>
            <a:endParaRPr lang="en-GB" sz="4000" b="1" dirty="0"/>
          </a:p>
        </p:txBody>
      </p:sp>
      <p:sp>
        <p:nvSpPr>
          <p:cNvPr id="27651" name="Rectangle 3"/>
          <p:cNvSpPr>
            <a:spLocks noChangeArrowheads="1"/>
          </p:cNvSpPr>
          <p:nvPr/>
        </p:nvSpPr>
        <p:spPr bwMode="auto">
          <a:xfrm>
            <a:off x="228600" y="1600200"/>
            <a:ext cx="4724400" cy="4191000"/>
          </a:xfrm>
          <a:prstGeom prst="rect">
            <a:avLst/>
          </a:prstGeom>
          <a:noFill/>
          <a:ln w="9525">
            <a:noFill/>
            <a:miter lim="800000"/>
            <a:headEnd/>
            <a:tailEnd/>
          </a:ln>
        </p:spPr>
        <p:txBody>
          <a:bodyPr/>
          <a:lstStyle/>
          <a:p>
            <a:pPr marL="342900" indent="-342900" eaLnBrk="1" hangingPunct="1">
              <a:spcBef>
                <a:spcPct val="20000"/>
              </a:spcBef>
            </a:pPr>
            <a:r>
              <a:rPr lang="en-GB" sz="2800" b="1" dirty="0"/>
              <a:t>National lab comprises of </a:t>
            </a:r>
          </a:p>
          <a:p>
            <a:pPr marL="800100" lvl="1" indent="-342900" eaLnBrk="1" hangingPunct="1">
              <a:spcBef>
                <a:spcPct val="20000"/>
              </a:spcBef>
              <a:buFontTx/>
              <a:buChar char="•"/>
            </a:pPr>
            <a:r>
              <a:rPr lang="en-GB" sz="2800" b="1" dirty="0"/>
              <a:t>Bacteriology</a:t>
            </a:r>
          </a:p>
          <a:p>
            <a:pPr marL="800100" lvl="1" indent="-342900" eaLnBrk="1" hangingPunct="1">
              <a:spcBef>
                <a:spcPct val="20000"/>
              </a:spcBef>
              <a:buFontTx/>
              <a:buChar char="•"/>
            </a:pPr>
            <a:r>
              <a:rPr lang="en-GB" sz="2800" b="1" dirty="0" smtClean="0"/>
              <a:t>Parasitological</a:t>
            </a:r>
            <a:endParaRPr lang="en-GB" sz="2800" b="1" dirty="0"/>
          </a:p>
          <a:p>
            <a:pPr marL="800100" lvl="1" indent="-342900" eaLnBrk="1" hangingPunct="1">
              <a:spcBef>
                <a:spcPct val="20000"/>
              </a:spcBef>
              <a:buFontTx/>
              <a:buChar char="•"/>
            </a:pPr>
            <a:r>
              <a:rPr lang="en-GB" sz="2800" b="1" dirty="0"/>
              <a:t>Serology</a:t>
            </a:r>
          </a:p>
          <a:p>
            <a:pPr marL="800100" lvl="1" indent="-342900" eaLnBrk="1" hangingPunct="1">
              <a:spcBef>
                <a:spcPct val="20000"/>
              </a:spcBef>
              <a:buFontTx/>
              <a:buChar char="•"/>
            </a:pPr>
            <a:r>
              <a:rPr lang="en-GB" sz="2800" b="1" dirty="0"/>
              <a:t>HAPAI</a:t>
            </a:r>
          </a:p>
          <a:p>
            <a:pPr marL="800100" lvl="1" indent="-342900" eaLnBrk="1" hangingPunct="1">
              <a:spcBef>
                <a:spcPct val="20000"/>
              </a:spcBef>
              <a:buFontTx/>
              <a:buChar char="•"/>
            </a:pPr>
            <a:r>
              <a:rPr lang="en-GB" sz="2800" b="1" dirty="0"/>
              <a:t>Rabies</a:t>
            </a:r>
          </a:p>
        </p:txBody>
      </p:sp>
      <p:pic>
        <p:nvPicPr>
          <p:cNvPr id="27652" name="Picture 4"/>
          <p:cNvPicPr>
            <a:picLocks noChangeAspect="1" noChangeArrowheads="1"/>
          </p:cNvPicPr>
          <p:nvPr/>
        </p:nvPicPr>
        <p:blipFill>
          <a:blip r:embed="rId2" cstate="print"/>
          <a:srcRect/>
          <a:stretch>
            <a:fillRect/>
          </a:stretch>
        </p:blipFill>
        <p:spPr bwMode="auto">
          <a:xfrm>
            <a:off x="4800600" y="1524000"/>
            <a:ext cx="3802063" cy="1830388"/>
          </a:xfrm>
          <a:prstGeom prst="rect">
            <a:avLst/>
          </a:prstGeom>
          <a:noFill/>
          <a:ln w="9525">
            <a:noFill/>
            <a:miter lim="800000"/>
            <a:headEnd/>
            <a:tailEnd/>
          </a:ln>
        </p:spPr>
      </p:pic>
      <p:pic>
        <p:nvPicPr>
          <p:cNvPr id="27653" name="Picture 5"/>
          <p:cNvPicPr>
            <a:picLocks noChangeAspect="1" noChangeArrowheads="1"/>
          </p:cNvPicPr>
          <p:nvPr/>
        </p:nvPicPr>
        <p:blipFill>
          <a:blip r:embed="rId3" cstate="print"/>
          <a:srcRect/>
          <a:stretch>
            <a:fillRect/>
          </a:stretch>
        </p:blipFill>
        <p:spPr bwMode="auto">
          <a:xfrm>
            <a:off x="4800600" y="3543300"/>
            <a:ext cx="3808413" cy="2855913"/>
          </a:xfrm>
          <a:prstGeom prst="rect">
            <a:avLst/>
          </a:prstGeom>
          <a:noFill/>
          <a:ln w="9525">
            <a:noFill/>
            <a:miter lim="800000"/>
            <a:headEnd/>
            <a:tailEnd/>
          </a:ln>
        </p:spPr>
      </p:pic>
      <p:pic>
        <p:nvPicPr>
          <p:cNvPr id="27654" name="Picture 7"/>
          <p:cNvPicPr>
            <a:picLocks noChangeAspect="1" noChangeArrowheads="1"/>
          </p:cNvPicPr>
          <p:nvPr/>
        </p:nvPicPr>
        <p:blipFill>
          <a:blip r:embed="rId4" cstate="print"/>
          <a:srcRect/>
          <a:stretch>
            <a:fillRect/>
          </a:stretch>
        </p:blipFill>
        <p:spPr bwMode="auto">
          <a:xfrm>
            <a:off x="2133600" y="4648200"/>
            <a:ext cx="2438400" cy="182245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304800" y="1447800"/>
            <a:ext cx="8534400" cy="5105400"/>
          </a:xfrm>
          <a:prstGeom prst="rect">
            <a:avLst/>
          </a:prstGeom>
          <a:noFill/>
          <a:ln w="9525">
            <a:noFill/>
            <a:miter lim="800000"/>
            <a:headEnd/>
            <a:tailEnd/>
          </a:ln>
          <a:effectLst/>
        </p:spPr>
        <p:txBody>
          <a:bodyPr/>
          <a:lstStyle/>
          <a:p>
            <a:pPr indent="114300" eaLnBrk="1" hangingPunct="1">
              <a:lnSpc>
                <a:spcPct val="130000"/>
              </a:lnSpc>
              <a:defRPr/>
            </a:pPr>
            <a:r>
              <a:rPr lang="en-US" sz="2800" b="1" dirty="0">
                <a:solidFill>
                  <a:sysClr val="windowText" lastClr="000000"/>
                </a:solidFill>
                <a:effectLst>
                  <a:outerShdw blurRad="38100" dist="38100" dir="2700000" algn="tl">
                    <a:srgbClr val="C0C0C0"/>
                  </a:outerShdw>
                </a:effectLst>
              </a:rPr>
              <a:t>Lao – Thai </a:t>
            </a:r>
          </a:p>
          <a:p>
            <a:pPr indent="114300" eaLnBrk="1" hangingPunct="1">
              <a:lnSpc>
                <a:spcPct val="130000"/>
              </a:lnSpc>
              <a:defRPr/>
            </a:pPr>
            <a:r>
              <a:rPr lang="en-US" sz="2800" b="1" dirty="0">
                <a:solidFill>
                  <a:sysClr val="windowText" lastClr="000000"/>
                </a:solidFill>
                <a:effectLst>
                  <a:outerShdw blurRad="38100" dist="38100" dir="2700000" algn="tl">
                    <a:srgbClr val="C0C0C0"/>
                  </a:outerShdw>
                </a:effectLst>
              </a:rPr>
              <a:t>Lao – Vietnam</a:t>
            </a:r>
          </a:p>
          <a:p>
            <a:pPr indent="114300" eaLnBrk="1" hangingPunct="1">
              <a:lnSpc>
                <a:spcPct val="130000"/>
              </a:lnSpc>
              <a:defRPr/>
            </a:pPr>
            <a:r>
              <a:rPr lang="en-US" sz="2800" b="1" dirty="0">
                <a:solidFill>
                  <a:sysClr val="windowText" lastClr="000000"/>
                </a:solidFill>
                <a:effectLst>
                  <a:outerShdw blurRad="38100" dist="38100" dir="2700000" algn="tl">
                    <a:srgbClr val="C0C0C0"/>
                  </a:outerShdw>
                </a:effectLst>
              </a:rPr>
              <a:t>Lao- China</a:t>
            </a:r>
          </a:p>
          <a:p>
            <a:pPr marL="685800" lvl="1" indent="-457200" eaLnBrk="1" hangingPunct="1">
              <a:lnSpc>
                <a:spcPct val="130000"/>
              </a:lnSpc>
              <a:buFontTx/>
              <a:buChar char="•"/>
              <a:defRPr/>
            </a:pPr>
            <a:r>
              <a:rPr lang="en-US" sz="2800" b="1" dirty="0">
                <a:solidFill>
                  <a:sysClr val="windowText" lastClr="000000"/>
                </a:solidFill>
                <a:effectLst>
                  <a:outerShdw blurRad="38100" dist="38100" dir="2700000" algn="tl">
                    <a:srgbClr val="C0C0C0"/>
                  </a:outerShdw>
                </a:effectLst>
              </a:rPr>
              <a:t>Capacity building</a:t>
            </a:r>
          </a:p>
          <a:p>
            <a:pPr marL="685800" lvl="1" indent="-457200" eaLnBrk="1" hangingPunct="1">
              <a:lnSpc>
                <a:spcPct val="130000"/>
              </a:lnSpc>
              <a:buFontTx/>
              <a:buChar char="•"/>
              <a:defRPr/>
            </a:pPr>
            <a:r>
              <a:rPr lang="en-US" sz="2800" b="1" dirty="0">
                <a:solidFill>
                  <a:sysClr val="windowText" lastClr="000000"/>
                </a:solidFill>
                <a:effectLst>
                  <a:outerShdw blurRad="38100" dist="38100" dir="2700000" algn="tl">
                    <a:srgbClr val="C0C0C0"/>
                  </a:outerShdw>
                </a:effectLst>
              </a:rPr>
              <a:t>Lab facilities</a:t>
            </a:r>
          </a:p>
          <a:p>
            <a:pPr marL="685800" lvl="1" indent="-457200" eaLnBrk="1" hangingPunct="1">
              <a:lnSpc>
                <a:spcPct val="130000"/>
              </a:lnSpc>
              <a:buFontTx/>
              <a:buChar char="•"/>
              <a:defRPr/>
            </a:pPr>
            <a:r>
              <a:rPr lang="en-US" sz="2800" b="1" dirty="0">
                <a:solidFill>
                  <a:sysClr val="windowText" lastClr="000000"/>
                </a:solidFill>
                <a:effectLst>
                  <a:outerShdw blurRad="38100" dist="38100" dir="2700000" algn="tl">
                    <a:srgbClr val="C0C0C0"/>
                  </a:outerShdw>
                </a:effectLst>
              </a:rPr>
              <a:t>Check points facilities</a:t>
            </a:r>
          </a:p>
          <a:p>
            <a:pPr marL="685800" lvl="1" indent="-457200" eaLnBrk="1" hangingPunct="1">
              <a:lnSpc>
                <a:spcPct val="130000"/>
              </a:lnSpc>
              <a:buFontTx/>
              <a:buChar char="•"/>
              <a:defRPr/>
            </a:pPr>
            <a:r>
              <a:rPr lang="en-US" sz="2800" b="1" dirty="0">
                <a:solidFill>
                  <a:sysClr val="windowText" lastClr="000000"/>
                </a:solidFill>
                <a:effectLst>
                  <a:outerShdw blurRad="38100" dist="38100" dir="2700000" algn="tl">
                    <a:srgbClr val="C0C0C0"/>
                  </a:outerShdw>
                </a:effectLst>
              </a:rPr>
              <a:t>Meeting</a:t>
            </a:r>
          </a:p>
          <a:p>
            <a:pPr marL="685800" lvl="1" indent="-457200" eaLnBrk="1" hangingPunct="1">
              <a:lnSpc>
                <a:spcPct val="130000"/>
              </a:lnSpc>
              <a:buFontTx/>
              <a:buChar char="•"/>
              <a:defRPr/>
            </a:pPr>
            <a:r>
              <a:rPr lang="en-US" sz="2800" b="1" dirty="0">
                <a:solidFill>
                  <a:sysClr val="windowText" lastClr="000000"/>
                </a:solidFill>
                <a:effectLst>
                  <a:outerShdw blurRad="38100" dist="38100" dir="2700000" algn="tl">
                    <a:srgbClr val="C0C0C0"/>
                  </a:outerShdw>
                </a:effectLst>
              </a:rPr>
              <a:t>Information exchange</a:t>
            </a:r>
          </a:p>
        </p:txBody>
      </p:sp>
      <p:sp>
        <p:nvSpPr>
          <p:cNvPr id="35843" name="Rectangle 3"/>
          <p:cNvSpPr>
            <a:spLocks noChangeArrowheads="1"/>
          </p:cNvSpPr>
          <p:nvPr/>
        </p:nvSpPr>
        <p:spPr bwMode="auto">
          <a:xfrm>
            <a:off x="533400" y="381000"/>
            <a:ext cx="8153400" cy="838200"/>
          </a:xfrm>
          <a:prstGeom prst="rect">
            <a:avLst/>
          </a:prstGeom>
          <a:solidFill>
            <a:schemeClr val="bg1"/>
          </a:solidFill>
          <a:ln w="9525">
            <a:solidFill>
              <a:schemeClr val="bg1"/>
            </a:solidFill>
            <a:miter lim="800000"/>
            <a:headEnd/>
            <a:tailEnd/>
          </a:ln>
        </p:spPr>
        <p:txBody>
          <a:bodyPr anchor="ctr"/>
          <a:lstStyle/>
          <a:p>
            <a:pPr eaLnBrk="1" hangingPunct="1">
              <a:spcBef>
                <a:spcPct val="20000"/>
              </a:spcBef>
            </a:pPr>
            <a:r>
              <a:rPr lang="en-US" sz="4000" b="1" dirty="0"/>
              <a:t>Bilateral</a:t>
            </a:r>
            <a:r>
              <a:rPr lang="en-US" sz="4000" b="1" dirty="0">
                <a:solidFill>
                  <a:schemeClr val="tx2"/>
                </a:solidFill>
              </a:rPr>
              <a:t> </a:t>
            </a:r>
            <a:r>
              <a:rPr lang="en-US" sz="4000" b="1" dirty="0"/>
              <a:t>Corporations </a:t>
            </a:r>
            <a:endParaRPr lang="en-GB" sz="4000" b="1" dirty="0"/>
          </a:p>
        </p:txBody>
      </p:sp>
      <p:pic>
        <p:nvPicPr>
          <p:cNvPr id="35844" name="Picture 5"/>
          <p:cNvPicPr>
            <a:picLocks noChangeAspect="1" noChangeArrowheads="1"/>
          </p:cNvPicPr>
          <p:nvPr/>
        </p:nvPicPr>
        <p:blipFill>
          <a:blip r:embed="rId2" cstate="print">
            <a:lum bright="18000" contrast="12000"/>
          </a:blip>
          <a:srcRect b="13840"/>
          <a:stretch>
            <a:fillRect/>
          </a:stretch>
        </p:blipFill>
        <p:spPr bwMode="auto">
          <a:xfrm>
            <a:off x="3857620" y="1142984"/>
            <a:ext cx="4981580" cy="2843229"/>
          </a:xfrm>
          <a:prstGeom prst="rect">
            <a:avLst/>
          </a:prstGeom>
          <a:noFill/>
          <a:ln w="9525">
            <a:noFill/>
            <a:miter lim="800000"/>
            <a:headEnd/>
            <a:tailEnd/>
          </a:ln>
        </p:spPr>
      </p:pic>
      <p:pic>
        <p:nvPicPr>
          <p:cNvPr id="35845" name="Picture 7"/>
          <p:cNvPicPr>
            <a:picLocks noChangeAspect="1" noChangeArrowheads="1"/>
          </p:cNvPicPr>
          <p:nvPr/>
        </p:nvPicPr>
        <p:blipFill>
          <a:blip r:embed="rId3" cstate="print"/>
          <a:srcRect/>
          <a:stretch>
            <a:fillRect/>
          </a:stretch>
        </p:blipFill>
        <p:spPr bwMode="auto">
          <a:xfrm>
            <a:off x="4357686" y="4071942"/>
            <a:ext cx="4572032" cy="2633658"/>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11960" y="188640"/>
            <a:ext cx="4572000" cy="276999"/>
          </a:xfrm>
          <a:prstGeom prst="rect">
            <a:avLst/>
          </a:prstGeom>
        </p:spPr>
        <p:txBody>
          <a:bodyPr>
            <a:spAutoFit/>
          </a:bodyPr>
          <a:lstStyle/>
          <a:p>
            <a:r>
              <a:rPr lang="ja-JP" altLang="ja-JP" sz="1200" b="1" dirty="0">
                <a:latin typeface="Meiryo UI" pitchFamily="50" charset="-128"/>
                <a:ea typeface="Meiryo UI" pitchFamily="50" charset="-128"/>
                <a:cs typeface="Meiryo UI" pitchFamily="50" charset="-128"/>
              </a:rPr>
              <a:t>インドシナ地域における拠点・支援大学の教育実態調査と相互交流</a:t>
            </a:r>
            <a:endParaRPr lang="ja-JP" altLang="en-US" sz="1200" dirty="0">
              <a:latin typeface="Meiryo UI" pitchFamily="50" charset="-128"/>
              <a:ea typeface="Meiryo UI" pitchFamily="50" charset="-128"/>
              <a:cs typeface="Meiryo UI" pitchFamily="50" charset="-128"/>
            </a:endParaRPr>
          </a:p>
        </p:txBody>
      </p:sp>
      <p:sp>
        <p:nvSpPr>
          <p:cNvPr id="5124"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latin typeface="Meiryo UI" pitchFamily="50" charset="-128"/>
              <a:ea typeface="Meiryo UI" pitchFamily="50" charset="-128"/>
              <a:cs typeface="Meiryo UI" pitchFamily="50" charset="-128"/>
            </a:endParaRPr>
          </a:p>
        </p:txBody>
      </p:sp>
      <p:sp>
        <p:nvSpPr>
          <p:cNvPr id="13" name="テキスト ボックス 12"/>
          <p:cNvSpPr txBox="1"/>
          <p:nvPr/>
        </p:nvSpPr>
        <p:spPr>
          <a:xfrm>
            <a:off x="1763688" y="2780928"/>
            <a:ext cx="6763390" cy="1908215"/>
          </a:xfrm>
          <a:prstGeom prst="rect">
            <a:avLst/>
          </a:prstGeom>
          <a:noFill/>
        </p:spPr>
        <p:txBody>
          <a:bodyPr wrap="none" rtlCol="0">
            <a:spAutoFit/>
          </a:bodyPr>
          <a:lstStyle/>
          <a:p>
            <a:r>
              <a:rPr lang="ja-JP" altLang="ja-JP" dirty="0">
                <a:latin typeface="Meiryo UI" pitchFamily="50" charset="-128"/>
                <a:ea typeface="Meiryo UI" pitchFamily="50" charset="-128"/>
                <a:cs typeface="Meiryo UI" pitchFamily="50" charset="-128"/>
              </a:rPr>
              <a:t>➀ハノイ農業大学での協力体制の</a:t>
            </a:r>
            <a:r>
              <a:rPr lang="ja-JP" altLang="ja-JP" dirty="0" smtClean="0">
                <a:latin typeface="Meiryo UI" pitchFamily="50" charset="-128"/>
                <a:ea typeface="Meiryo UI" pitchFamily="50" charset="-128"/>
                <a:cs typeface="Meiryo UI" pitchFamily="50" charset="-128"/>
              </a:rPr>
              <a:t>確認</a:t>
            </a:r>
            <a:endParaRPr lang="en-US" altLang="ja-JP" dirty="0" smtClean="0">
              <a:latin typeface="Meiryo UI" pitchFamily="50" charset="-128"/>
              <a:ea typeface="Meiryo UI" pitchFamily="50" charset="-128"/>
              <a:cs typeface="Meiryo UI" pitchFamily="50" charset="-128"/>
            </a:endParaRPr>
          </a:p>
          <a:p>
            <a:endParaRPr lang="ja-JP" altLang="ja-JP" dirty="0">
              <a:latin typeface="Meiryo UI" pitchFamily="50" charset="-128"/>
              <a:ea typeface="Meiryo UI" pitchFamily="50" charset="-128"/>
              <a:cs typeface="Meiryo UI" pitchFamily="50" charset="-128"/>
            </a:endParaRPr>
          </a:p>
          <a:p>
            <a:r>
              <a:rPr lang="ja-JP" altLang="ja-JP" dirty="0">
                <a:latin typeface="Meiryo UI" pitchFamily="50" charset="-128"/>
                <a:ea typeface="Meiryo UI" pitchFamily="50" charset="-128"/>
                <a:cs typeface="Meiryo UI" pitchFamily="50" charset="-128"/>
              </a:rPr>
              <a:t>➁畜産研究所との動物資源</a:t>
            </a:r>
            <a:r>
              <a:rPr lang="ja-JP" altLang="ja-JP" dirty="0" smtClean="0">
                <a:latin typeface="Meiryo UI" pitchFamily="50" charset="-128"/>
                <a:ea typeface="Meiryo UI" pitchFamily="50" charset="-128"/>
                <a:cs typeface="Meiryo UI" pitchFamily="50" charset="-128"/>
              </a:rPr>
              <a:t>調査</a:t>
            </a:r>
            <a:endParaRPr lang="en-US" altLang="ja-JP" dirty="0" smtClean="0">
              <a:latin typeface="Meiryo UI" pitchFamily="50" charset="-128"/>
              <a:ea typeface="Meiryo UI" pitchFamily="50" charset="-128"/>
              <a:cs typeface="Meiryo UI" pitchFamily="50" charset="-128"/>
            </a:endParaRPr>
          </a:p>
          <a:p>
            <a:endParaRPr lang="en-US" altLang="ja-JP" sz="1400" dirty="0" smtClean="0">
              <a:latin typeface="Meiryo UI" pitchFamily="50" charset="-128"/>
              <a:ea typeface="Meiryo UI" pitchFamily="50" charset="-128"/>
              <a:cs typeface="Meiryo UI" pitchFamily="50" charset="-128"/>
            </a:endParaRPr>
          </a:p>
          <a:p>
            <a:r>
              <a:rPr lang="ja-JP" altLang="en-US" sz="1400" dirty="0" smtClean="0">
                <a:latin typeface="Meiryo UI" pitchFamily="50" charset="-128"/>
                <a:ea typeface="Meiryo UI" pitchFamily="50" charset="-128"/>
                <a:cs typeface="Meiryo UI" pitchFamily="50" charset="-128"/>
              </a:rPr>
              <a:t>ベトナムは、世界的に豚の飼養頭数が多く、世界の</a:t>
            </a:r>
            <a:r>
              <a:rPr lang="en-US" altLang="ja-JP" sz="1400" dirty="0" smtClean="0">
                <a:latin typeface="Meiryo UI" pitchFamily="50" charset="-128"/>
                <a:ea typeface="Meiryo UI" pitchFamily="50" charset="-128"/>
                <a:cs typeface="Meiryo UI" pitchFamily="50" charset="-128"/>
              </a:rPr>
              <a:t>5</a:t>
            </a:r>
            <a:r>
              <a:rPr lang="ja-JP" altLang="en-US" sz="1400" dirty="0" smtClean="0">
                <a:latin typeface="Meiryo UI" pitchFamily="50" charset="-128"/>
                <a:ea typeface="Meiryo UI" pitchFamily="50" charset="-128"/>
                <a:cs typeface="Meiryo UI" pitchFamily="50" charset="-128"/>
              </a:rPr>
              <a:t>本の指に入る。２千</a:t>
            </a:r>
            <a:r>
              <a:rPr lang="en-US" altLang="ja-JP" sz="1400" dirty="0" smtClean="0">
                <a:latin typeface="Meiryo UI" pitchFamily="50" charset="-128"/>
                <a:ea typeface="Meiryo UI" pitchFamily="50" charset="-128"/>
                <a:cs typeface="Meiryo UI" pitchFamily="50" charset="-128"/>
              </a:rPr>
              <a:t>7</a:t>
            </a:r>
            <a:r>
              <a:rPr lang="ja-JP" altLang="en-US" sz="1400" dirty="0" smtClean="0">
                <a:latin typeface="Meiryo UI" pitchFamily="50" charset="-128"/>
                <a:ea typeface="Meiryo UI" pitchFamily="50" charset="-128"/>
                <a:cs typeface="Meiryo UI" pitchFamily="50" charset="-128"/>
              </a:rPr>
              <a:t>百万頭</a:t>
            </a:r>
            <a:endParaRPr lang="en-US" altLang="ja-JP" sz="1400" dirty="0" smtClean="0">
              <a:latin typeface="Meiryo UI" pitchFamily="50" charset="-128"/>
              <a:ea typeface="Meiryo UI" pitchFamily="50" charset="-128"/>
              <a:cs typeface="Meiryo UI" pitchFamily="50" charset="-128"/>
            </a:endParaRPr>
          </a:p>
          <a:p>
            <a:r>
              <a:rPr lang="en-US" altLang="ja-JP" sz="1400" dirty="0" smtClean="0">
                <a:latin typeface="Meiryo UI" pitchFamily="50" charset="-128"/>
                <a:ea typeface="Meiryo UI" pitchFamily="50" charset="-128"/>
                <a:cs typeface="Meiryo UI" pitchFamily="50" charset="-128"/>
              </a:rPr>
              <a:t>6</a:t>
            </a:r>
            <a:r>
              <a:rPr lang="ja-JP" altLang="en-US" sz="1400" dirty="0" smtClean="0">
                <a:latin typeface="Meiryo UI" pitchFamily="50" charset="-128"/>
                <a:ea typeface="Meiryo UI" pitchFamily="50" charset="-128"/>
                <a:cs typeface="Meiryo UI" pitchFamily="50" charset="-128"/>
              </a:rPr>
              <a:t>品種（</a:t>
            </a:r>
            <a:r>
              <a:rPr lang="en-US" altLang="ja-JP" sz="1400" dirty="0" smtClean="0">
                <a:latin typeface="Meiryo UI" pitchFamily="50" charset="-128"/>
                <a:ea typeface="Meiryo UI" pitchFamily="50" charset="-128"/>
                <a:cs typeface="Meiryo UI" pitchFamily="50" charset="-128"/>
              </a:rPr>
              <a:t>I, </a:t>
            </a:r>
            <a:r>
              <a:rPr lang="ja-JP" altLang="ja-JP" sz="1400" dirty="0" smtClean="0">
                <a:latin typeface="Meiryo UI" pitchFamily="50" charset="-128"/>
                <a:ea typeface="Meiryo UI" pitchFamily="50" charset="-128"/>
                <a:cs typeface="Meiryo UI" pitchFamily="50" charset="-128"/>
              </a:rPr>
              <a:t>Mong Cai, Muong Khuong, Soc, Meo and Co</a:t>
            </a:r>
            <a:r>
              <a:rPr lang="ja-JP" altLang="en-US" sz="1400" dirty="0" smtClean="0">
                <a:latin typeface="Meiryo UI" pitchFamily="50" charset="-128"/>
                <a:ea typeface="Meiryo UI" pitchFamily="50" charset="-128"/>
                <a:cs typeface="Meiryo UI" pitchFamily="50" charset="-128"/>
              </a:rPr>
              <a:t>）の在来種が現存する。</a:t>
            </a:r>
            <a:endParaRPr lang="ja-JP" altLang="ja-JP" sz="1400" dirty="0">
              <a:latin typeface="Meiryo UI" pitchFamily="50" charset="-128"/>
              <a:ea typeface="Meiryo UI" pitchFamily="50" charset="-128"/>
              <a:cs typeface="Meiryo UI" pitchFamily="50" charset="-128"/>
            </a:endParaRPr>
          </a:p>
          <a:p>
            <a:endParaRPr kumimoji="1" lang="ja-JP" altLang="en-US" dirty="0">
              <a:latin typeface="Meiryo UI" pitchFamily="50" charset="-128"/>
              <a:ea typeface="Meiryo UI" pitchFamily="50" charset="-128"/>
              <a:cs typeface="Meiryo UI" pitchFamily="50" charset="-128"/>
            </a:endParaRPr>
          </a:p>
        </p:txBody>
      </p:sp>
      <p:sp>
        <p:nvSpPr>
          <p:cNvPr id="14" name="正方形/長方形 13"/>
          <p:cNvSpPr/>
          <p:nvPr/>
        </p:nvSpPr>
        <p:spPr>
          <a:xfrm>
            <a:off x="1691680" y="2204864"/>
            <a:ext cx="1494320" cy="369332"/>
          </a:xfrm>
          <a:prstGeom prst="rect">
            <a:avLst/>
          </a:prstGeom>
        </p:spPr>
        <p:txBody>
          <a:bodyPr wrap="none">
            <a:spAutoFit/>
          </a:bodyPr>
          <a:lstStyle/>
          <a:p>
            <a:r>
              <a:rPr lang="ja-JP" altLang="ja-JP" b="1" dirty="0" smtClean="0">
                <a:latin typeface="Meiryo UI" pitchFamily="50" charset="-128"/>
                <a:ea typeface="Meiryo UI" pitchFamily="50" charset="-128"/>
                <a:cs typeface="Meiryo UI" pitchFamily="50" charset="-128"/>
              </a:rPr>
              <a:t>平成</a:t>
            </a:r>
            <a:r>
              <a:rPr lang="ja-JP" altLang="ja-JP" b="1" dirty="0" smtClean="0">
                <a:latin typeface="Meiryo UI" pitchFamily="50" charset="-128"/>
                <a:ea typeface="Meiryo UI" pitchFamily="50" charset="-128"/>
                <a:cs typeface="Meiryo UI" pitchFamily="50" charset="-128"/>
              </a:rPr>
              <a:t>２</a:t>
            </a:r>
            <a:r>
              <a:rPr lang="en-US" altLang="ja-JP" b="1" dirty="0" smtClean="0">
                <a:latin typeface="Meiryo UI" pitchFamily="50" charset="-128"/>
                <a:ea typeface="Meiryo UI" pitchFamily="50" charset="-128"/>
                <a:cs typeface="Meiryo UI" pitchFamily="50" charset="-128"/>
              </a:rPr>
              <a:t>3</a:t>
            </a:r>
            <a:r>
              <a:rPr lang="ja-JP" altLang="ja-JP" b="1" dirty="0" smtClean="0">
                <a:latin typeface="Meiryo UI" pitchFamily="50" charset="-128"/>
                <a:ea typeface="Meiryo UI" pitchFamily="50" charset="-128"/>
                <a:cs typeface="Meiryo UI" pitchFamily="50" charset="-128"/>
              </a:rPr>
              <a:t>年度</a:t>
            </a:r>
            <a:endParaRPr lang="ja-JP" altLang="en-US"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539552" y="406284"/>
            <a:ext cx="7936111" cy="59500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467544" y="188640"/>
            <a:ext cx="4408805" cy="3305483"/>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4788024" y="1628800"/>
            <a:ext cx="4096543" cy="3071366"/>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323528" y="3284984"/>
            <a:ext cx="4576759" cy="3431406"/>
          </a:xfrm>
          <a:prstGeom prst="rect">
            <a:avLst/>
          </a:prstGeom>
          <a:noFill/>
          <a:ln w="9525">
            <a:noFill/>
            <a:miter lim="800000"/>
            <a:headEnd/>
            <a:tailEnd/>
          </a:ln>
        </p:spPr>
      </p:pic>
      <p:sp>
        <p:nvSpPr>
          <p:cNvPr id="5" name="テキスト ボックス 4"/>
          <p:cNvSpPr txBox="1"/>
          <p:nvPr/>
        </p:nvSpPr>
        <p:spPr>
          <a:xfrm>
            <a:off x="4860032" y="188640"/>
            <a:ext cx="4170565" cy="646331"/>
          </a:xfrm>
          <a:prstGeom prst="rect">
            <a:avLst/>
          </a:prstGeom>
          <a:noFill/>
        </p:spPr>
        <p:txBody>
          <a:bodyPr wrap="none" rtlCol="0">
            <a:spAutoFit/>
          </a:bodyPr>
          <a:lstStyle/>
          <a:p>
            <a:r>
              <a:rPr lang="ja-JP" altLang="en-US" dirty="0" smtClean="0">
                <a:latin typeface="Meiryo UI" pitchFamily="50" charset="-128"/>
                <a:ea typeface="Meiryo UI" pitchFamily="50" charset="-128"/>
                <a:cs typeface="Meiryo UI" pitchFamily="50" charset="-128"/>
              </a:rPr>
              <a:t>畜産研究所</a:t>
            </a:r>
            <a:endParaRPr lang="en-US" altLang="ja-JP" dirty="0" smtClean="0">
              <a:latin typeface="Meiryo UI" pitchFamily="50" charset="-128"/>
              <a:ea typeface="Meiryo UI" pitchFamily="50" charset="-128"/>
              <a:cs typeface="Meiryo UI" pitchFamily="50" charset="-128"/>
            </a:endParaRPr>
          </a:p>
          <a:p>
            <a:r>
              <a:rPr lang="en-US" altLang="ja-JP" dirty="0" smtClean="0"/>
              <a:t>National Institute of Animal Science (NIAS)</a:t>
            </a:r>
            <a:endParaRPr kumimoji="1" lang="ja-JP" altLang="en-US" dirty="0">
              <a:latin typeface="Meiryo UI" pitchFamily="50" charset="-128"/>
              <a:ea typeface="Meiryo UI" pitchFamily="50" charset="-128"/>
              <a:cs typeface="Meiryo UI" pitchFamily="50" charset="-128"/>
            </a:endParaRPr>
          </a:p>
        </p:txBody>
      </p:sp>
      <p:sp>
        <p:nvSpPr>
          <p:cNvPr id="6" name="テキスト ボックス 5"/>
          <p:cNvSpPr txBox="1"/>
          <p:nvPr/>
        </p:nvSpPr>
        <p:spPr>
          <a:xfrm>
            <a:off x="5868144" y="4797152"/>
            <a:ext cx="1612942" cy="369332"/>
          </a:xfrm>
          <a:prstGeom prst="rect">
            <a:avLst/>
          </a:prstGeom>
          <a:noFill/>
        </p:spPr>
        <p:txBody>
          <a:bodyPr wrap="none" rtlCol="0">
            <a:spAutoFit/>
          </a:bodyPr>
          <a:lstStyle/>
          <a:p>
            <a:r>
              <a:rPr kumimoji="1" lang="ja-JP" altLang="en-US" dirty="0" smtClean="0">
                <a:latin typeface="Meiryo UI" pitchFamily="50" charset="-128"/>
                <a:ea typeface="Meiryo UI" pitchFamily="50" charset="-128"/>
                <a:cs typeface="Meiryo UI" pitchFamily="50" charset="-128"/>
              </a:rPr>
              <a:t>ハノイ農業大学</a:t>
            </a:r>
            <a:endParaRPr kumimoji="1" lang="ja-JP" altLang="en-US" dirty="0">
              <a:latin typeface="Meiryo UI" pitchFamily="50" charset="-128"/>
              <a:ea typeface="Meiryo UI" pitchFamily="50" charset="-128"/>
              <a:cs typeface="Meiryo UI" pitchFamily="50" charset="-128"/>
            </a:endParaRPr>
          </a:p>
        </p:txBody>
      </p:sp>
      <p:sp>
        <p:nvSpPr>
          <p:cNvPr id="7" name="テキスト ボックス 6"/>
          <p:cNvSpPr txBox="1"/>
          <p:nvPr/>
        </p:nvSpPr>
        <p:spPr>
          <a:xfrm>
            <a:off x="4901620" y="5949280"/>
            <a:ext cx="4242380" cy="646331"/>
          </a:xfrm>
          <a:prstGeom prst="rect">
            <a:avLst/>
          </a:prstGeom>
          <a:noFill/>
        </p:spPr>
        <p:txBody>
          <a:bodyPr wrap="none" rtlCol="0">
            <a:spAutoFit/>
          </a:bodyPr>
          <a:lstStyle/>
          <a:p>
            <a:r>
              <a:rPr lang="ja-JP" altLang="en-US" dirty="0" smtClean="0">
                <a:latin typeface="Meiryo UI" pitchFamily="50" charset="-128"/>
                <a:ea typeface="Meiryo UI" pitchFamily="50" charset="-128"/>
                <a:cs typeface="Meiryo UI" pitchFamily="50" charset="-128"/>
              </a:rPr>
              <a:t>科学技術省</a:t>
            </a:r>
            <a:endParaRPr lang="en-US" altLang="ja-JP" dirty="0" smtClean="0">
              <a:latin typeface="Meiryo UI" pitchFamily="50" charset="-128"/>
              <a:ea typeface="Meiryo UI" pitchFamily="50" charset="-128"/>
              <a:cs typeface="Meiryo UI" pitchFamily="50" charset="-128"/>
            </a:endParaRPr>
          </a:p>
          <a:p>
            <a:r>
              <a:rPr lang="en-US" altLang="ja-JP" dirty="0" smtClean="0"/>
              <a:t>Ministry </a:t>
            </a:r>
            <a:r>
              <a:rPr lang="en-US" altLang="ja-JP" dirty="0" smtClean="0"/>
              <a:t>of Science and Technology (MOST)</a:t>
            </a:r>
            <a:endParaRPr kumimoji="1" lang="ja-JP" altLang="en-US"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p:spPr>
        <p:txBody>
          <a:bodyPr wrap="none" anchor="ctr"/>
          <a:lstStyle/>
          <a:p>
            <a:endParaRPr lang="ja-JP" altLang="en-US"/>
          </a:p>
        </p:txBody>
      </p:sp>
      <p:sp>
        <p:nvSpPr>
          <p:cNvPr id="2" name="正方形/長方形 1"/>
          <p:cNvSpPr/>
          <p:nvPr/>
        </p:nvSpPr>
        <p:spPr>
          <a:xfrm>
            <a:off x="3132138" y="260350"/>
            <a:ext cx="5976937" cy="3540125"/>
          </a:xfrm>
          <a:prstGeom prst="rect">
            <a:avLst/>
          </a:prstGeom>
          <a:solidFill>
            <a:schemeClr val="accent2"/>
          </a:solidFill>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p>
            <a:pPr>
              <a:defRPr/>
            </a:pPr>
            <a:r>
              <a:rPr lang="en-US" altLang="ja-JP" sz="2800" b="1" i="1" dirty="0">
                <a:solidFill>
                  <a:schemeClr val="bg1"/>
                </a:solidFill>
              </a:rPr>
              <a:t>Pigs in Vietnam</a:t>
            </a:r>
            <a:r>
              <a:rPr lang="en-US" altLang="ja-JP" sz="2800" dirty="0">
                <a:solidFill>
                  <a:schemeClr val="bg1"/>
                </a:solidFill>
              </a:rPr>
              <a:t>:</a:t>
            </a:r>
          </a:p>
          <a:p>
            <a:pPr marL="514350" indent="-514350">
              <a:buFontTx/>
              <a:buAutoNum type="arabicParenR"/>
              <a:defRPr/>
            </a:pPr>
            <a:r>
              <a:rPr lang="en-US" altLang="ja-JP" sz="2800" dirty="0">
                <a:solidFill>
                  <a:schemeClr val="bg1"/>
                </a:solidFill>
              </a:rPr>
              <a:t>In Vietnam there are 6 domestic pig breeds: I, </a:t>
            </a:r>
            <a:r>
              <a:rPr lang="ja-JP" altLang="ja-JP" sz="2800" dirty="0">
                <a:solidFill>
                  <a:schemeClr val="bg1"/>
                </a:solidFill>
              </a:rPr>
              <a:t>Mong Cai, Muong Khuong, Soc, Meo and Co</a:t>
            </a:r>
            <a:r>
              <a:rPr lang="en-US" altLang="ja-JP" sz="2800" dirty="0">
                <a:solidFill>
                  <a:schemeClr val="bg1"/>
                </a:solidFill>
              </a:rPr>
              <a:t>.</a:t>
            </a:r>
          </a:p>
          <a:p>
            <a:pPr marL="514350" indent="-514350">
              <a:buFontTx/>
              <a:buAutoNum type="arabicParenR" startAt="2"/>
              <a:defRPr/>
            </a:pPr>
            <a:r>
              <a:rPr lang="en-US" altLang="ja-JP" sz="2800" dirty="0">
                <a:solidFill>
                  <a:schemeClr val="bg1"/>
                </a:solidFill>
              </a:rPr>
              <a:t>According to FAO’s statistic, Vietnam is among top 5   </a:t>
            </a:r>
          </a:p>
          <a:p>
            <a:pPr marL="514350" indent="-514350">
              <a:defRPr/>
            </a:pPr>
            <a:r>
              <a:rPr lang="en-US" altLang="ja-JP" sz="2800" dirty="0">
                <a:solidFill>
                  <a:schemeClr val="bg1"/>
                </a:solidFill>
              </a:rPr>
              <a:t>      countries raising pigs in the world with nearly 27 million. </a:t>
            </a:r>
            <a:endParaRPr lang="ja-JP" altLang="en-US" sz="2800" dirty="0">
              <a:solidFill>
                <a:schemeClr val="bg1"/>
              </a:solidFill>
            </a:endParaRPr>
          </a:p>
        </p:txBody>
      </p:sp>
      <p:grpSp>
        <p:nvGrpSpPr>
          <p:cNvPr id="3" name="Group 2"/>
          <p:cNvGrpSpPr>
            <a:grpSpLocks/>
          </p:cNvGrpSpPr>
          <p:nvPr/>
        </p:nvGrpSpPr>
        <p:grpSpPr bwMode="auto">
          <a:xfrm>
            <a:off x="1817688" y="4221163"/>
            <a:ext cx="6067425" cy="1828800"/>
            <a:chOff x="1461" y="5652"/>
            <a:chExt cx="9555" cy="2880"/>
          </a:xfrm>
        </p:grpSpPr>
        <p:pic>
          <p:nvPicPr>
            <p:cNvPr id="8209" name="Picture 3" descr="Picture1"/>
            <p:cNvPicPr>
              <a:picLocks noChangeAspect="1" noChangeArrowheads="1"/>
            </p:cNvPicPr>
            <p:nvPr/>
          </p:nvPicPr>
          <p:blipFill>
            <a:blip r:embed="rId3" cstate="print"/>
            <a:srcRect/>
            <a:stretch>
              <a:fillRect/>
            </a:stretch>
          </p:blipFill>
          <p:spPr bwMode="auto">
            <a:xfrm>
              <a:off x="1461" y="5652"/>
              <a:ext cx="4875" cy="2880"/>
            </a:xfrm>
            <a:prstGeom prst="rect">
              <a:avLst/>
            </a:prstGeom>
            <a:noFill/>
            <a:ln w="9525">
              <a:noFill/>
              <a:miter lim="800000"/>
              <a:headEnd/>
              <a:tailEnd/>
            </a:ln>
          </p:spPr>
        </p:pic>
        <p:pic>
          <p:nvPicPr>
            <p:cNvPr id="8210" name="Picture 4" descr="Picture1"/>
            <p:cNvPicPr>
              <a:picLocks noChangeAspect="1" noChangeArrowheads="1"/>
            </p:cNvPicPr>
            <p:nvPr/>
          </p:nvPicPr>
          <p:blipFill>
            <a:blip r:embed="rId4" cstate="print"/>
            <a:srcRect/>
            <a:stretch>
              <a:fillRect/>
            </a:stretch>
          </p:blipFill>
          <p:spPr bwMode="auto">
            <a:xfrm>
              <a:off x="6291" y="5652"/>
              <a:ext cx="4725" cy="2865"/>
            </a:xfrm>
            <a:prstGeom prst="rect">
              <a:avLst/>
            </a:prstGeom>
            <a:noFill/>
            <a:ln w="9525">
              <a:noFill/>
              <a:miter lim="800000"/>
              <a:headEnd/>
              <a:tailEnd/>
            </a:ln>
          </p:spPr>
        </p:pic>
      </p:grpSp>
      <p:sp>
        <p:nvSpPr>
          <p:cNvPr id="819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ja-JP" altLang="en-US"/>
          </a:p>
        </p:txBody>
      </p:sp>
      <p:grpSp>
        <p:nvGrpSpPr>
          <p:cNvPr id="4" name="Group 5"/>
          <p:cNvGrpSpPr>
            <a:grpSpLocks noChangeAspect="1"/>
          </p:cNvGrpSpPr>
          <p:nvPr/>
        </p:nvGrpSpPr>
        <p:grpSpPr bwMode="auto">
          <a:xfrm>
            <a:off x="0" y="-104775"/>
            <a:ext cx="3733800" cy="4029075"/>
            <a:chOff x="2326" y="1608"/>
            <a:chExt cx="4523" cy="4912"/>
          </a:xfrm>
        </p:grpSpPr>
        <p:sp>
          <p:nvSpPr>
            <p:cNvPr id="8200" name="AutoShape 14"/>
            <p:cNvSpPr>
              <a:spLocks noChangeAspect="1" noChangeArrowheads="1" noTextEdit="1"/>
            </p:cNvSpPr>
            <p:nvPr/>
          </p:nvSpPr>
          <p:spPr bwMode="auto">
            <a:xfrm>
              <a:off x="2326" y="1735"/>
              <a:ext cx="4523" cy="4785"/>
            </a:xfrm>
            <a:prstGeom prst="rect">
              <a:avLst/>
            </a:prstGeom>
            <a:noFill/>
            <a:ln w="9525">
              <a:noFill/>
              <a:miter lim="800000"/>
              <a:headEnd/>
              <a:tailEnd/>
            </a:ln>
          </p:spPr>
          <p:txBody>
            <a:bodyPr/>
            <a:lstStyle/>
            <a:p>
              <a:endParaRPr lang="ja-JP" altLang="en-US"/>
            </a:p>
          </p:txBody>
        </p:sp>
        <p:pic>
          <p:nvPicPr>
            <p:cNvPr id="8201" name="Picture 13" descr="clip_image002"/>
            <p:cNvPicPr>
              <a:picLocks noChangeAspect="1" noChangeArrowheads="1"/>
            </p:cNvPicPr>
            <p:nvPr/>
          </p:nvPicPr>
          <p:blipFill>
            <a:blip r:embed="rId5" cstate="print"/>
            <a:srcRect/>
            <a:stretch>
              <a:fillRect/>
            </a:stretch>
          </p:blipFill>
          <p:spPr bwMode="auto">
            <a:xfrm>
              <a:off x="2326" y="1608"/>
              <a:ext cx="3445" cy="4893"/>
            </a:xfrm>
            <a:prstGeom prst="rect">
              <a:avLst/>
            </a:prstGeom>
            <a:noFill/>
            <a:ln w="9525">
              <a:noFill/>
              <a:miter lim="800000"/>
              <a:headEnd/>
              <a:tailEnd/>
            </a:ln>
          </p:spPr>
        </p:pic>
        <p:sp>
          <p:nvSpPr>
            <p:cNvPr id="8202" name="Text Box 12"/>
            <p:cNvSpPr txBox="1">
              <a:spLocks noChangeArrowheads="1"/>
            </p:cNvSpPr>
            <p:nvPr/>
          </p:nvSpPr>
          <p:spPr bwMode="auto">
            <a:xfrm>
              <a:off x="5025" y="1739"/>
              <a:ext cx="1754" cy="1796"/>
            </a:xfrm>
            <a:prstGeom prst="rect">
              <a:avLst/>
            </a:prstGeom>
            <a:noFill/>
            <a:ln w="9525">
              <a:noFill/>
              <a:miter lim="800000"/>
              <a:headEnd/>
              <a:tailEnd/>
            </a:ln>
          </p:spPr>
          <p:txBody>
            <a:bodyPr/>
            <a:lstStyle/>
            <a:p>
              <a:r>
                <a:rPr lang="en-US" altLang="ja-JP" sz="1200">
                  <a:solidFill>
                    <a:srgbClr val="000000"/>
                  </a:solidFill>
                </a:rPr>
                <a:t>I</a:t>
              </a:r>
              <a:endParaRPr lang="en-US" altLang="ja-JP" sz="900"/>
            </a:p>
            <a:p>
              <a:pPr eaLnBrk="0" hangingPunct="0"/>
              <a:r>
                <a:rPr lang="en-US" altLang="ja-JP" sz="1200">
                  <a:solidFill>
                    <a:srgbClr val="000000"/>
                  </a:solidFill>
                </a:rPr>
                <a:t>Mong</a:t>
              </a:r>
            </a:p>
            <a:p>
              <a:pPr eaLnBrk="0" hangingPunct="0"/>
              <a:r>
                <a:rPr lang="en-US" altLang="ja-JP" sz="1200">
                  <a:solidFill>
                    <a:srgbClr val="000000"/>
                  </a:solidFill>
                </a:rPr>
                <a:t> Cai </a:t>
              </a:r>
              <a:endParaRPr lang="en-US" altLang="ja-JP" sz="900"/>
            </a:p>
            <a:p>
              <a:pPr eaLnBrk="0" hangingPunct="0"/>
              <a:r>
                <a:rPr lang="en-US" altLang="ja-JP" sz="1200">
                  <a:solidFill>
                    <a:srgbClr val="000000"/>
                  </a:solidFill>
                </a:rPr>
                <a:t>Muong </a:t>
              </a:r>
            </a:p>
            <a:p>
              <a:pPr eaLnBrk="0" hangingPunct="0"/>
              <a:r>
                <a:rPr lang="en-US" altLang="ja-JP" sz="1200">
                  <a:solidFill>
                    <a:srgbClr val="000000"/>
                  </a:solidFill>
                </a:rPr>
                <a:t>Khuong</a:t>
              </a:r>
              <a:endParaRPr lang="en-US" altLang="ja-JP" sz="900"/>
            </a:p>
            <a:p>
              <a:pPr eaLnBrk="0" hangingPunct="0"/>
              <a:r>
                <a:rPr lang="en-US" altLang="ja-JP" sz="1200">
                  <a:solidFill>
                    <a:srgbClr val="000000"/>
                  </a:solidFill>
                </a:rPr>
                <a:t>Soc </a:t>
              </a:r>
              <a:endParaRPr lang="en-US" altLang="ja-JP" sz="900"/>
            </a:p>
            <a:p>
              <a:pPr eaLnBrk="0" hangingPunct="0"/>
              <a:r>
                <a:rPr lang="en-US" altLang="ja-JP" sz="1200">
                  <a:solidFill>
                    <a:srgbClr val="000000"/>
                  </a:solidFill>
                </a:rPr>
                <a:t>Meo</a:t>
              </a:r>
              <a:endParaRPr lang="en-US" altLang="ja-JP" sz="900"/>
            </a:p>
            <a:p>
              <a:pPr eaLnBrk="0" hangingPunct="0"/>
              <a:r>
                <a:rPr lang="en-US" altLang="ja-JP" sz="1200">
                  <a:solidFill>
                    <a:srgbClr val="000000"/>
                  </a:solidFill>
                </a:rPr>
                <a:t>Co</a:t>
              </a:r>
              <a:endParaRPr lang="en-US" altLang="ja-JP"/>
            </a:p>
          </p:txBody>
        </p:sp>
        <p:sp>
          <p:nvSpPr>
            <p:cNvPr id="8203" name="Rectangle 11"/>
            <p:cNvSpPr>
              <a:spLocks noChangeArrowheads="1"/>
            </p:cNvSpPr>
            <p:nvPr/>
          </p:nvSpPr>
          <p:spPr bwMode="auto">
            <a:xfrm>
              <a:off x="4818" y="2934"/>
              <a:ext cx="277" cy="186"/>
            </a:xfrm>
            <a:prstGeom prst="rect">
              <a:avLst/>
            </a:prstGeom>
            <a:solidFill>
              <a:srgbClr val="FF0000"/>
            </a:solidFill>
            <a:ln w="9525">
              <a:solidFill>
                <a:srgbClr val="000000"/>
              </a:solidFill>
              <a:miter lim="800000"/>
              <a:headEnd/>
              <a:tailEnd/>
            </a:ln>
          </p:spPr>
          <p:txBody>
            <a:bodyPr anchor="ctr"/>
            <a:lstStyle/>
            <a:p>
              <a:endParaRPr lang="ja-JP" altLang="en-US"/>
            </a:p>
          </p:txBody>
        </p:sp>
        <p:sp>
          <p:nvSpPr>
            <p:cNvPr id="8204" name="Rectangle 10"/>
            <p:cNvSpPr>
              <a:spLocks noChangeArrowheads="1"/>
            </p:cNvSpPr>
            <p:nvPr/>
          </p:nvSpPr>
          <p:spPr bwMode="auto">
            <a:xfrm>
              <a:off x="4818" y="3404"/>
              <a:ext cx="277" cy="185"/>
            </a:xfrm>
            <a:prstGeom prst="rect">
              <a:avLst/>
            </a:prstGeom>
            <a:solidFill>
              <a:srgbClr val="008000"/>
            </a:solidFill>
            <a:ln w="9525">
              <a:solidFill>
                <a:srgbClr val="000000"/>
              </a:solidFill>
              <a:miter lim="800000"/>
              <a:headEnd/>
              <a:tailEnd/>
            </a:ln>
          </p:spPr>
          <p:txBody>
            <a:bodyPr anchor="ctr"/>
            <a:lstStyle/>
            <a:p>
              <a:endParaRPr lang="ja-JP" altLang="en-US"/>
            </a:p>
          </p:txBody>
        </p:sp>
        <p:sp>
          <p:nvSpPr>
            <p:cNvPr id="8205" name="Rectangle 9"/>
            <p:cNvSpPr>
              <a:spLocks noChangeArrowheads="1"/>
            </p:cNvSpPr>
            <p:nvPr/>
          </p:nvSpPr>
          <p:spPr bwMode="auto">
            <a:xfrm>
              <a:off x="4818" y="1828"/>
              <a:ext cx="277" cy="186"/>
            </a:xfrm>
            <a:prstGeom prst="rect">
              <a:avLst/>
            </a:prstGeom>
            <a:solidFill>
              <a:srgbClr val="000000"/>
            </a:solidFill>
            <a:ln w="9525">
              <a:solidFill>
                <a:srgbClr val="000000"/>
              </a:solidFill>
              <a:miter lim="800000"/>
              <a:headEnd/>
              <a:tailEnd/>
            </a:ln>
          </p:spPr>
          <p:txBody>
            <a:bodyPr anchor="ctr"/>
            <a:lstStyle/>
            <a:p>
              <a:endParaRPr lang="ja-JP" altLang="en-US"/>
            </a:p>
          </p:txBody>
        </p:sp>
        <p:sp>
          <p:nvSpPr>
            <p:cNvPr id="8206" name="Rectangle 8"/>
            <p:cNvSpPr>
              <a:spLocks noChangeArrowheads="1"/>
            </p:cNvSpPr>
            <p:nvPr/>
          </p:nvSpPr>
          <p:spPr bwMode="auto">
            <a:xfrm>
              <a:off x="4818" y="2492"/>
              <a:ext cx="277" cy="186"/>
            </a:xfrm>
            <a:prstGeom prst="rect">
              <a:avLst/>
            </a:prstGeom>
            <a:solidFill>
              <a:srgbClr val="0000FF"/>
            </a:solidFill>
            <a:ln w="9525">
              <a:solidFill>
                <a:srgbClr val="000000"/>
              </a:solidFill>
              <a:miter lim="800000"/>
              <a:headEnd/>
              <a:tailEnd/>
            </a:ln>
          </p:spPr>
          <p:txBody>
            <a:bodyPr anchor="ctr"/>
            <a:lstStyle/>
            <a:p>
              <a:endParaRPr lang="ja-JP" altLang="en-US"/>
            </a:p>
          </p:txBody>
        </p:sp>
        <p:sp>
          <p:nvSpPr>
            <p:cNvPr id="8207" name="Rectangle 7"/>
            <p:cNvSpPr>
              <a:spLocks noChangeArrowheads="1"/>
            </p:cNvSpPr>
            <p:nvPr/>
          </p:nvSpPr>
          <p:spPr bwMode="auto">
            <a:xfrm>
              <a:off x="4818" y="2070"/>
              <a:ext cx="277" cy="185"/>
            </a:xfrm>
            <a:prstGeom prst="rect">
              <a:avLst/>
            </a:prstGeom>
            <a:solidFill>
              <a:srgbClr val="800080"/>
            </a:solidFill>
            <a:ln w="9525">
              <a:solidFill>
                <a:srgbClr val="000000"/>
              </a:solidFill>
              <a:miter lim="800000"/>
              <a:headEnd/>
              <a:tailEnd/>
            </a:ln>
          </p:spPr>
          <p:txBody>
            <a:bodyPr anchor="ctr"/>
            <a:lstStyle/>
            <a:p>
              <a:endParaRPr lang="ja-JP" altLang="en-US"/>
            </a:p>
          </p:txBody>
        </p:sp>
        <p:sp>
          <p:nvSpPr>
            <p:cNvPr id="8208" name="Rectangle 6"/>
            <p:cNvSpPr>
              <a:spLocks noChangeArrowheads="1"/>
            </p:cNvSpPr>
            <p:nvPr/>
          </p:nvSpPr>
          <p:spPr bwMode="auto">
            <a:xfrm>
              <a:off x="4818" y="3169"/>
              <a:ext cx="277" cy="186"/>
            </a:xfrm>
            <a:prstGeom prst="rect">
              <a:avLst/>
            </a:prstGeom>
            <a:solidFill>
              <a:srgbClr val="FFCC00"/>
            </a:solidFill>
            <a:ln w="9525">
              <a:solidFill>
                <a:srgbClr val="000000"/>
              </a:solidFill>
              <a:miter lim="800000"/>
              <a:headEnd/>
              <a:tailEnd/>
            </a:ln>
          </p:spPr>
          <p:txBody>
            <a:bodyPr anchor="ctr"/>
            <a:lstStyle/>
            <a:p>
              <a:endParaRPr lang="ja-JP" altLang="en-US"/>
            </a:p>
          </p:txBody>
        </p:sp>
      </p:grpSp>
      <p:sp>
        <p:nvSpPr>
          <p:cNvPr id="8199" name="Rectangle 18"/>
          <p:cNvSpPr>
            <a:spLocks noChangeArrowheads="1"/>
          </p:cNvSpPr>
          <p:nvPr/>
        </p:nvSpPr>
        <p:spPr bwMode="auto">
          <a:xfrm>
            <a:off x="2087563" y="6083300"/>
            <a:ext cx="5868987" cy="461963"/>
          </a:xfrm>
          <a:prstGeom prst="rect">
            <a:avLst/>
          </a:prstGeom>
          <a:noFill/>
          <a:ln w="9525">
            <a:noFill/>
            <a:miter lim="800000"/>
            <a:headEnd/>
            <a:tailEnd/>
          </a:ln>
        </p:spPr>
        <p:txBody>
          <a:bodyPr anchor="ctr">
            <a:spAutoFit/>
          </a:bodyPr>
          <a:lstStyle/>
          <a:p>
            <a:r>
              <a:rPr lang="en-US" altLang="ja-JP">
                <a:solidFill>
                  <a:schemeClr val="bg1"/>
                </a:solidFill>
              </a:rPr>
              <a:t>Muong Khuong pigs: boar (left), sow (right).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666750" y="501650"/>
            <a:ext cx="4768845" cy="3575422"/>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4139951" y="3212976"/>
            <a:ext cx="4321945"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cstate="print"/>
          <a:srcRect/>
          <a:stretch>
            <a:fillRect/>
          </a:stretch>
        </p:blipFill>
        <p:spPr bwMode="auto">
          <a:xfrm>
            <a:off x="3851920" y="2780928"/>
            <a:ext cx="5186334" cy="3888432"/>
          </a:xfrm>
          <a:prstGeom prst="rect">
            <a:avLst/>
          </a:prstGeom>
          <a:noFill/>
          <a:ln w="9525">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666750" y="501650"/>
            <a:ext cx="5056975" cy="3791446"/>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179512" y="4290690"/>
            <a:ext cx="3424240" cy="25673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cstate="print"/>
          <a:srcRect/>
          <a:stretch>
            <a:fillRect/>
          </a:stretch>
        </p:blipFill>
        <p:spPr bwMode="auto">
          <a:xfrm>
            <a:off x="467544" y="332656"/>
            <a:ext cx="5345105" cy="400747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499992" y="3284984"/>
            <a:ext cx="4480716" cy="33593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11960" y="188640"/>
            <a:ext cx="4572000" cy="276999"/>
          </a:xfrm>
          <a:prstGeom prst="rect">
            <a:avLst/>
          </a:prstGeom>
        </p:spPr>
        <p:txBody>
          <a:bodyPr>
            <a:spAutoFit/>
          </a:bodyPr>
          <a:lstStyle/>
          <a:p>
            <a:r>
              <a:rPr lang="ja-JP" altLang="ja-JP" sz="1200" b="1" dirty="0">
                <a:latin typeface="Meiryo UI" pitchFamily="50" charset="-128"/>
                <a:ea typeface="Meiryo UI" pitchFamily="50" charset="-128"/>
                <a:cs typeface="Meiryo UI" pitchFamily="50" charset="-128"/>
              </a:rPr>
              <a:t>インドシナ地域における拠点・支援大学の教育実態調査と相互交流</a:t>
            </a:r>
            <a:endParaRPr lang="ja-JP" altLang="en-US" sz="1200" dirty="0">
              <a:latin typeface="Meiryo UI" pitchFamily="50" charset="-128"/>
              <a:ea typeface="Meiryo UI" pitchFamily="50" charset="-128"/>
              <a:cs typeface="Meiryo UI" pitchFamily="50" charset="-128"/>
            </a:endParaRPr>
          </a:p>
        </p:txBody>
      </p:sp>
      <p:sp>
        <p:nvSpPr>
          <p:cNvPr id="3" name="正方形/長方形 2"/>
          <p:cNvSpPr/>
          <p:nvPr/>
        </p:nvSpPr>
        <p:spPr>
          <a:xfrm>
            <a:off x="683568" y="908720"/>
            <a:ext cx="1811714" cy="369332"/>
          </a:xfrm>
          <a:prstGeom prst="rect">
            <a:avLst/>
          </a:prstGeom>
        </p:spPr>
        <p:txBody>
          <a:bodyPr wrap="none">
            <a:spAutoFit/>
          </a:bodyPr>
          <a:lstStyle/>
          <a:p>
            <a:r>
              <a:rPr lang="ja-JP" altLang="ja-JP" b="1" dirty="0" smtClean="0">
                <a:latin typeface="Meiryo UI" pitchFamily="50" charset="-128"/>
                <a:ea typeface="Meiryo UI" pitchFamily="50" charset="-128"/>
                <a:cs typeface="Meiryo UI" pitchFamily="50" charset="-128"/>
              </a:rPr>
              <a:t>国際化</a:t>
            </a:r>
            <a:r>
              <a:rPr lang="ja-JP" altLang="ja-JP" b="1" dirty="0">
                <a:latin typeface="Meiryo UI" pitchFamily="50" charset="-128"/>
                <a:ea typeface="Meiryo UI" pitchFamily="50" charset="-128"/>
                <a:cs typeface="Meiryo UI" pitchFamily="50" charset="-128"/>
              </a:rPr>
              <a:t>推進事業</a:t>
            </a:r>
            <a:endParaRPr lang="ja-JP" altLang="en-US" dirty="0">
              <a:latin typeface="Meiryo UI" pitchFamily="50" charset="-128"/>
              <a:ea typeface="Meiryo UI" pitchFamily="50" charset="-128"/>
              <a:cs typeface="Meiryo UI" pitchFamily="50" charset="-128"/>
            </a:endParaRPr>
          </a:p>
        </p:txBody>
      </p:sp>
      <p:sp>
        <p:nvSpPr>
          <p:cNvPr id="5124"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latin typeface="Meiryo UI" pitchFamily="50" charset="-128"/>
              <a:ea typeface="Meiryo UI" pitchFamily="50" charset="-128"/>
              <a:cs typeface="Meiryo UI" pitchFamily="50" charset="-128"/>
            </a:endParaRPr>
          </a:p>
        </p:txBody>
      </p:sp>
      <p:sp>
        <p:nvSpPr>
          <p:cNvPr id="10" name="テキスト ボックス 9"/>
          <p:cNvSpPr txBox="1"/>
          <p:nvPr/>
        </p:nvSpPr>
        <p:spPr>
          <a:xfrm>
            <a:off x="467544" y="2132856"/>
            <a:ext cx="7869462" cy="1200329"/>
          </a:xfrm>
          <a:prstGeom prst="rect">
            <a:avLst/>
          </a:prstGeom>
          <a:noFill/>
        </p:spPr>
        <p:txBody>
          <a:bodyPr wrap="none" rtlCol="0">
            <a:spAutoFit/>
          </a:bodyPr>
          <a:lstStyle/>
          <a:p>
            <a:pPr eaLnBrk="0" latinLnBrk="1" hangingPunct="0"/>
            <a:r>
              <a:rPr lang="ja-JP" altLang="ja-JP" dirty="0">
                <a:latin typeface="Meiryo UI" pitchFamily="50" charset="-128"/>
                <a:ea typeface="Meiryo UI" pitchFamily="50" charset="-128"/>
                <a:cs typeface="Meiryo UI" pitchFamily="50" charset="-128"/>
              </a:rPr>
              <a:t>➀ラオス・カンボジア地域における国内外での獣医師育成の実態と教育体制を調査。</a:t>
            </a:r>
          </a:p>
          <a:p>
            <a:pPr eaLnBrk="0" latinLnBrk="1" hangingPunct="0"/>
            <a:r>
              <a:rPr lang="ja-JP" altLang="ja-JP" dirty="0">
                <a:latin typeface="Meiryo UI" pitchFamily="50" charset="-128"/>
                <a:ea typeface="Meiryo UI" pitchFamily="50" charset="-128"/>
                <a:cs typeface="Meiryo UI" pitchFamily="50" charset="-128"/>
              </a:rPr>
              <a:t>➁拠点大学での教育シンポジウム開催と学生・教員との交流。</a:t>
            </a:r>
          </a:p>
          <a:p>
            <a:pPr hangingPunct="0"/>
            <a:r>
              <a:rPr lang="ja-JP" altLang="ja-JP" dirty="0">
                <a:latin typeface="Meiryo UI" pitchFamily="50" charset="-128"/>
                <a:ea typeface="Meiryo UI" pitchFamily="50" charset="-128"/>
                <a:cs typeface="Meiryo UI" pitchFamily="50" charset="-128"/>
              </a:rPr>
              <a:t>➂プラットホーム参加大学の教育技術リソースの収集と実態調査</a:t>
            </a:r>
          </a:p>
          <a:p>
            <a:endParaRPr kumimoji="1" lang="ja-JP" altLang="en-US"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539552" y="3212976"/>
            <a:ext cx="8136904" cy="1200329"/>
          </a:xfrm>
          <a:prstGeom prst="rect">
            <a:avLst/>
          </a:prstGeom>
          <a:noFill/>
        </p:spPr>
        <p:txBody>
          <a:bodyPr wrap="square" rtlCol="0">
            <a:spAutoFit/>
          </a:bodyPr>
          <a:lstStyle/>
          <a:p>
            <a:pPr hangingPunct="0"/>
            <a:r>
              <a:rPr lang="en-US" altLang="ja-JP" dirty="0">
                <a:latin typeface="Meiryo UI" pitchFamily="50" charset="-128"/>
                <a:ea typeface="Meiryo UI" pitchFamily="50" charset="-128"/>
                <a:cs typeface="Meiryo UI" pitchFamily="50" charset="-128"/>
              </a:rPr>
              <a:t> </a:t>
            </a:r>
            <a:endParaRPr lang="ja-JP" altLang="ja-JP" dirty="0">
              <a:latin typeface="Meiryo UI" pitchFamily="50" charset="-128"/>
              <a:ea typeface="Meiryo UI" pitchFamily="50" charset="-128"/>
              <a:cs typeface="Meiryo UI" pitchFamily="50" charset="-128"/>
            </a:endParaRPr>
          </a:p>
          <a:p>
            <a:pPr eaLnBrk="0" latinLnBrk="1" hangingPunct="0"/>
            <a:r>
              <a:rPr lang="ja-JP" altLang="ja-JP" dirty="0">
                <a:latin typeface="Meiryo UI" pitchFamily="50" charset="-128"/>
                <a:ea typeface="Meiryo UI" pitchFamily="50" charset="-128"/>
                <a:cs typeface="Meiryo UI" pitchFamily="50" charset="-128"/>
              </a:rPr>
              <a:t>➀ラオス地域における国内外での獣医師育成の実態と教育体制の詳細な</a:t>
            </a:r>
            <a:r>
              <a:rPr lang="ja-JP" altLang="ja-JP" dirty="0" smtClean="0">
                <a:latin typeface="Meiryo UI" pitchFamily="50" charset="-128"/>
                <a:ea typeface="Meiryo UI" pitchFamily="50" charset="-128"/>
                <a:cs typeface="Meiryo UI" pitchFamily="50" charset="-128"/>
              </a:rPr>
              <a:t>調査</a:t>
            </a:r>
            <a:endParaRPr lang="en-US" altLang="ja-JP" dirty="0" smtClean="0">
              <a:latin typeface="Meiryo UI" pitchFamily="50" charset="-128"/>
              <a:ea typeface="Meiryo UI" pitchFamily="50" charset="-128"/>
              <a:cs typeface="Meiryo UI" pitchFamily="50" charset="-128"/>
            </a:endParaRPr>
          </a:p>
          <a:p>
            <a:pPr eaLnBrk="0" latinLnBrk="1" hangingPunct="0"/>
            <a:r>
              <a:rPr lang="ja-JP" altLang="ja-JP" dirty="0" smtClean="0">
                <a:latin typeface="Meiryo UI" pitchFamily="50" charset="-128"/>
                <a:ea typeface="Meiryo UI" pitchFamily="50" charset="-128"/>
                <a:cs typeface="Meiryo UI" pitchFamily="50" charset="-128"/>
              </a:rPr>
              <a:t>（</a:t>
            </a:r>
            <a:r>
              <a:rPr lang="ja-JP" altLang="ja-JP" dirty="0">
                <a:latin typeface="Meiryo UI" pitchFamily="50" charset="-128"/>
                <a:ea typeface="Meiryo UI" pitchFamily="50" charset="-128"/>
                <a:cs typeface="Meiryo UI" pitchFamily="50" charset="-128"/>
              </a:rPr>
              <a:t>特にラオス国立大学での獣医学教育）。</a:t>
            </a:r>
            <a:r>
              <a:rPr lang="ja-JP" altLang="ja-JP" dirty="0" smtClean="0">
                <a:latin typeface="Meiryo UI" pitchFamily="50" charset="-128"/>
                <a:ea typeface="Meiryo UI" pitchFamily="50" charset="-128"/>
                <a:cs typeface="Meiryo UI" pitchFamily="50" charset="-128"/>
              </a:rPr>
              <a:t> </a:t>
            </a:r>
            <a:endParaRPr lang="en-US" altLang="ja-JP" dirty="0" smtClean="0">
              <a:latin typeface="Meiryo UI" pitchFamily="50" charset="-128"/>
              <a:ea typeface="Meiryo UI" pitchFamily="50" charset="-128"/>
              <a:cs typeface="Meiryo UI" pitchFamily="50" charset="-128"/>
            </a:endParaRPr>
          </a:p>
          <a:p>
            <a:pPr eaLnBrk="0" latinLnBrk="1" hangingPunct="0"/>
            <a:r>
              <a:rPr lang="ja-JP" altLang="ja-JP" dirty="0" smtClean="0">
                <a:latin typeface="Meiryo UI" pitchFamily="50" charset="-128"/>
                <a:ea typeface="Meiryo UI" pitchFamily="50" charset="-128"/>
                <a:cs typeface="Meiryo UI" pitchFamily="50" charset="-128"/>
              </a:rPr>
              <a:t>➁</a:t>
            </a:r>
            <a:r>
              <a:rPr lang="ja-JP" altLang="ja-JP" dirty="0">
                <a:latin typeface="Meiryo UI" pitchFamily="50" charset="-128"/>
                <a:ea typeface="Meiryo UI" pitchFamily="50" charset="-128"/>
                <a:cs typeface="Meiryo UI" pitchFamily="50" charset="-128"/>
              </a:rPr>
              <a:t>拠点大学（ハノイ農業大学）担当者を交えた今後の計画策定。</a:t>
            </a:r>
            <a:endParaRPr kumimoji="1" lang="ja-JP" altLang="en-US" dirty="0">
              <a:latin typeface="Meiryo UI" pitchFamily="50" charset="-128"/>
              <a:ea typeface="Meiryo UI" pitchFamily="50" charset="-128"/>
              <a:cs typeface="Meiryo UI" pitchFamily="50" charset="-128"/>
            </a:endParaRPr>
          </a:p>
        </p:txBody>
      </p:sp>
      <p:sp>
        <p:nvSpPr>
          <p:cNvPr id="12" name="正方形/長方形 11"/>
          <p:cNvSpPr/>
          <p:nvPr/>
        </p:nvSpPr>
        <p:spPr>
          <a:xfrm>
            <a:off x="539552" y="1772816"/>
            <a:ext cx="1569660" cy="369332"/>
          </a:xfrm>
          <a:prstGeom prst="rect">
            <a:avLst/>
          </a:prstGeom>
        </p:spPr>
        <p:txBody>
          <a:bodyPr wrap="none">
            <a:spAutoFit/>
          </a:bodyPr>
          <a:lstStyle/>
          <a:p>
            <a:r>
              <a:rPr lang="ja-JP" altLang="ja-JP" b="1" dirty="0" smtClean="0">
                <a:latin typeface="Meiryo UI" pitchFamily="50" charset="-128"/>
                <a:ea typeface="Meiryo UI" pitchFamily="50" charset="-128"/>
                <a:cs typeface="Meiryo UI" pitchFamily="50" charset="-128"/>
              </a:rPr>
              <a:t>平成２１年度</a:t>
            </a:r>
            <a:endParaRPr lang="ja-JP" altLang="en-US" dirty="0">
              <a:latin typeface="Meiryo UI" pitchFamily="50" charset="-128"/>
              <a:ea typeface="Meiryo UI" pitchFamily="50" charset="-128"/>
              <a:cs typeface="Meiryo UI" pitchFamily="50" charset="-128"/>
            </a:endParaRPr>
          </a:p>
        </p:txBody>
      </p:sp>
      <p:sp>
        <p:nvSpPr>
          <p:cNvPr id="13" name="テキスト ボックス 12"/>
          <p:cNvSpPr txBox="1"/>
          <p:nvPr/>
        </p:nvSpPr>
        <p:spPr>
          <a:xfrm>
            <a:off x="539552" y="5085184"/>
            <a:ext cx="3796232" cy="923330"/>
          </a:xfrm>
          <a:prstGeom prst="rect">
            <a:avLst/>
          </a:prstGeom>
          <a:noFill/>
        </p:spPr>
        <p:txBody>
          <a:bodyPr wrap="none" rtlCol="0">
            <a:spAutoFit/>
          </a:bodyPr>
          <a:lstStyle/>
          <a:p>
            <a:r>
              <a:rPr lang="ja-JP" altLang="ja-JP" dirty="0">
                <a:latin typeface="Meiryo UI" pitchFamily="50" charset="-128"/>
                <a:ea typeface="Meiryo UI" pitchFamily="50" charset="-128"/>
                <a:cs typeface="Meiryo UI" pitchFamily="50" charset="-128"/>
              </a:rPr>
              <a:t>➀ハノイ農業大学での協力体制の確認</a:t>
            </a:r>
          </a:p>
          <a:p>
            <a:r>
              <a:rPr lang="ja-JP" altLang="ja-JP" dirty="0">
                <a:latin typeface="Meiryo UI" pitchFamily="50" charset="-128"/>
                <a:ea typeface="Meiryo UI" pitchFamily="50" charset="-128"/>
                <a:cs typeface="Meiryo UI" pitchFamily="50" charset="-128"/>
              </a:rPr>
              <a:t>➁畜産研究所との動物資源調査</a:t>
            </a:r>
          </a:p>
          <a:p>
            <a:endParaRPr kumimoji="1" lang="ja-JP" altLang="en-US" dirty="0">
              <a:latin typeface="Meiryo UI" pitchFamily="50" charset="-128"/>
              <a:ea typeface="Meiryo UI" pitchFamily="50" charset="-128"/>
              <a:cs typeface="Meiryo UI" pitchFamily="50" charset="-128"/>
            </a:endParaRPr>
          </a:p>
        </p:txBody>
      </p:sp>
      <p:sp>
        <p:nvSpPr>
          <p:cNvPr id="9" name="正方形/長方形 8"/>
          <p:cNvSpPr/>
          <p:nvPr/>
        </p:nvSpPr>
        <p:spPr>
          <a:xfrm>
            <a:off x="539552" y="3140968"/>
            <a:ext cx="1494320" cy="369332"/>
          </a:xfrm>
          <a:prstGeom prst="rect">
            <a:avLst/>
          </a:prstGeom>
        </p:spPr>
        <p:txBody>
          <a:bodyPr wrap="none">
            <a:spAutoFit/>
          </a:bodyPr>
          <a:lstStyle/>
          <a:p>
            <a:r>
              <a:rPr lang="ja-JP" altLang="ja-JP" b="1" dirty="0" smtClean="0">
                <a:latin typeface="Meiryo UI" pitchFamily="50" charset="-128"/>
                <a:ea typeface="Meiryo UI" pitchFamily="50" charset="-128"/>
                <a:cs typeface="Meiryo UI" pitchFamily="50" charset="-128"/>
              </a:rPr>
              <a:t>平成</a:t>
            </a:r>
            <a:r>
              <a:rPr lang="ja-JP" altLang="ja-JP" b="1" dirty="0" smtClean="0">
                <a:latin typeface="Meiryo UI" pitchFamily="50" charset="-128"/>
                <a:ea typeface="Meiryo UI" pitchFamily="50" charset="-128"/>
                <a:cs typeface="Meiryo UI" pitchFamily="50" charset="-128"/>
              </a:rPr>
              <a:t>２</a:t>
            </a:r>
            <a:r>
              <a:rPr lang="en-US" altLang="ja-JP" b="1" dirty="0" smtClean="0">
                <a:latin typeface="Meiryo UI" pitchFamily="50" charset="-128"/>
                <a:ea typeface="Meiryo UI" pitchFamily="50" charset="-128"/>
                <a:cs typeface="Meiryo UI" pitchFamily="50" charset="-128"/>
              </a:rPr>
              <a:t>2</a:t>
            </a:r>
            <a:r>
              <a:rPr lang="ja-JP" altLang="ja-JP" b="1" dirty="0" smtClean="0">
                <a:latin typeface="Meiryo UI" pitchFamily="50" charset="-128"/>
                <a:ea typeface="Meiryo UI" pitchFamily="50" charset="-128"/>
                <a:cs typeface="Meiryo UI" pitchFamily="50" charset="-128"/>
              </a:rPr>
              <a:t>年度</a:t>
            </a:r>
            <a:endParaRPr lang="ja-JP" altLang="en-US" dirty="0">
              <a:latin typeface="Meiryo UI" pitchFamily="50" charset="-128"/>
              <a:ea typeface="Meiryo UI" pitchFamily="50" charset="-128"/>
              <a:cs typeface="Meiryo UI" pitchFamily="50" charset="-128"/>
            </a:endParaRPr>
          </a:p>
        </p:txBody>
      </p:sp>
      <p:sp>
        <p:nvSpPr>
          <p:cNvPr id="14" name="正方形/長方形 13"/>
          <p:cNvSpPr/>
          <p:nvPr/>
        </p:nvSpPr>
        <p:spPr>
          <a:xfrm>
            <a:off x="539552" y="4725144"/>
            <a:ext cx="1494320" cy="369332"/>
          </a:xfrm>
          <a:prstGeom prst="rect">
            <a:avLst/>
          </a:prstGeom>
        </p:spPr>
        <p:txBody>
          <a:bodyPr wrap="none">
            <a:spAutoFit/>
          </a:bodyPr>
          <a:lstStyle/>
          <a:p>
            <a:r>
              <a:rPr lang="ja-JP" altLang="ja-JP" b="1" dirty="0" smtClean="0">
                <a:latin typeface="Meiryo UI" pitchFamily="50" charset="-128"/>
                <a:ea typeface="Meiryo UI" pitchFamily="50" charset="-128"/>
                <a:cs typeface="Meiryo UI" pitchFamily="50" charset="-128"/>
              </a:rPr>
              <a:t>平成</a:t>
            </a:r>
            <a:r>
              <a:rPr lang="ja-JP" altLang="ja-JP" b="1" dirty="0" smtClean="0">
                <a:latin typeface="Meiryo UI" pitchFamily="50" charset="-128"/>
                <a:ea typeface="Meiryo UI" pitchFamily="50" charset="-128"/>
                <a:cs typeface="Meiryo UI" pitchFamily="50" charset="-128"/>
              </a:rPr>
              <a:t>２</a:t>
            </a:r>
            <a:r>
              <a:rPr lang="en-US" altLang="ja-JP" b="1" dirty="0" smtClean="0">
                <a:latin typeface="Meiryo UI" pitchFamily="50" charset="-128"/>
                <a:ea typeface="Meiryo UI" pitchFamily="50" charset="-128"/>
                <a:cs typeface="Meiryo UI" pitchFamily="50" charset="-128"/>
              </a:rPr>
              <a:t>3</a:t>
            </a:r>
            <a:r>
              <a:rPr lang="ja-JP" altLang="ja-JP" b="1" dirty="0" smtClean="0">
                <a:latin typeface="Meiryo UI" pitchFamily="50" charset="-128"/>
                <a:ea typeface="Meiryo UI" pitchFamily="50" charset="-128"/>
                <a:cs typeface="Meiryo UI" pitchFamily="50" charset="-128"/>
              </a:rPr>
              <a:t>年度</a:t>
            </a:r>
            <a:endParaRPr lang="ja-JP" altLang="en-US"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cstate="print"/>
          <a:srcRect/>
          <a:stretch>
            <a:fillRect/>
          </a:stretch>
        </p:blipFill>
        <p:spPr bwMode="auto">
          <a:xfrm>
            <a:off x="0" y="0"/>
            <a:ext cx="9144000" cy="6865829"/>
          </a:xfrm>
          <a:prstGeom prst="rect">
            <a:avLst/>
          </a:prstGeom>
          <a:noFill/>
          <a:ln w="9525">
            <a:noFill/>
            <a:miter lim="800000"/>
            <a:headEnd/>
            <a:tailEnd/>
          </a:ln>
        </p:spPr>
      </p:pic>
      <p:sp>
        <p:nvSpPr>
          <p:cNvPr id="5" name="正方形/長方形 4"/>
          <p:cNvSpPr/>
          <p:nvPr/>
        </p:nvSpPr>
        <p:spPr>
          <a:xfrm>
            <a:off x="2555776" y="1052736"/>
            <a:ext cx="4968552" cy="646331"/>
          </a:xfrm>
          <a:prstGeom prst="rect">
            <a:avLst/>
          </a:prstGeom>
        </p:spPr>
        <p:txBody>
          <a:bodyPr wrap="square">
            <a:spAutoFit/>
          </a:bodyPr>
          <a:lstStyle/>
          <a:p>
            <a:r>
              <a:rPr lang="ja-JP" altLang="ja-JP" sz="3600" dirty="0" smtClean="0">
                <a:latin typeface="Meiryo UI" pitchFamily="50" charset="-128"/>
                <a:ea typeface="Meiryo UI" pitchFamily="50" charset="-128"/>
                <a:cs typeface="Meiryo UI" pitchFamily="50" charset="-128"/>
              </a:rPr>
              <a:t>「</a:t>
            </a:r>
            <a:r>
              <a:rPr lang="ja-JP" altLang="ja-JP" sz="3600" dirty="0" smtClean="0">
                <a:latin typeface="Meiryo UI" pitchFamily="50" charset="-128"/>
                <a:ea typeface="Meiryo UI" pitchFamily="50" charset="-128"/>
                <a:cs typeface="Meiryo UI" pitchFamily="50" charset="-128"/>
              </a:rPr>
              <a:t>モンゴル留学フェア</a:t>
            </a:r>
            <a:r>
              <a:rPr lang="ja-JP" altLang="ja-JP" sz="3600" dirty="0" smtClean="0">
                <a:latin typeface="Meiryo UI" pitchFamily="50" charset="-128"/>
                <a:ea typeface="Meiryo UI" pitchFamily="50" charset="-128"/>
                <a:cs typeface="Meiryo UI" pitchFamily="50" charset="-128"/>
              </a:rPr>
              <a:t>」</a:t>
            </a:r>
            <a:endParaRPr lang="ja-JP" altLang="en-US" sz="3600"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cstate="print"/>
          <a:srcRect/>
          <a:stretch>
            <a:fillRect/>
          </a:stretch>
        </p:blipFill>
        <p:spPr bwMode="auto">
          <a:xfrm>
            <a:off x="1" y="-36342"/>
            <a:ext cx="9181974" cy="6894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67544" y="476672"/>
            <a:ext cx="4064000" cy="3048000"/>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4139951" y="3212976"/>
            <a:ext cx="4416491" cy="3312368"/>
          </a:xfrm>
          <a:prstGeom prst="rect">
            <a:avLst/>
          </a:prstGeom>
          <a:noFill/>
          <a:ln w="9525">
            <a:noFill/>
            <a:miter lim="800000"/>
            <a:headEnd/>
            <a:tailEnd/>
          </a:ln>
        </p:spPr>
      </p:pic>
      <p:sp>
        <p:nvSpPr>
          <p:cNvPr id="4" name="正方形/長方形 3"/>
          <p:cNvSpPr/>
          <p:nvPr/>
        </p:nvSpPr>
        <p:spPr>
          <a:xfrm>
            <a:off x="5004048" y="1340768"/>
            <a:ext cx="2430474" cy="369332"/>
          </a:xfrm>
          <a:prstGeom prst="rect">
            <a:avLst/>
          </a:prstGeom>
        </p:spPr>
        <p:txBody>
          <a:bodyPr wrap="none">
            <a:spAutoFit/>
          </a:bodyPr>
          <a:lstStyle/>
          <a:p>
            <a:r>
              <a:rPr lang="ja-JP" altLang="ja-JP" dirty="0" smtClean="0">
                <a:latin typeface="Meiryo UI" pitchFamily="50" charset="-128"/>
                <a:ea typeface="Meiryo UI" pitchFamily="50" charset="-128"/>
                <a:cs typeface="Meiryo UI" pitchFamily="50" charset="-128"/>
              </a:rPr>
              <a:t>新モンゴル</a:t>
            </a:r>
            <a:r>
              <a:rPr lang="ja-JP" altLang="ja-JP" dirty="0" smtClean="0">
                <a:latin typeface="Meiryo UI" pitchFamily="50" charset="-128"/>
                <a:ea typeface="Meiryo UI" pitchFamily="50" charset="-128"/>
                <a:cs typeface="Meiryo UI" pitchFamily="50" charset="-128"/>
              </a:rPr>
              <a:t>高校</a:t>
            </a:r>
            <a:r>
              <a:rPr lang="ja-JP" altLang="en-US" dirty="0" smtClean="0">
                <a:latin typeface="Meiryo UI" pitchFamily="50" charset="-128"/>
                <a:ea typeface="Meiryo UI" pitchFamily="50" charset="-128"/>
                <a:cs typeface="Meiryo UI" pitchFamily="50" charset="-128"/>
              </a:rPr>
              <a:t>での説明</a:t>
            </a:r>
            <a:endParaRPr lang="ja-JP" altLang="en-US"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323528" y="386662"/>
            <a:ext cx="4568056" cy="3426042"/>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4211960" y="3068960"/>
            <a:ext cx="4608512" cy="3456384"/>
          </a:xfrm>
          <a:prstGeom prst="rect">
            <a:avLst/>
          </a:prstGeom>
          <a:noFill/>
          <a:ln w="9525">
            <a:noFill/>
            <a:miter lim="800000"/>
            <a:headEnd/>
            <a:tailEnd/>
          </a:ln>
        </p:spPr>
      </p:pic>
      <p:sp>
        <p:nvSpPr>
          <p:cNvPr id="4" name="正方形/長方形 3"/>
          <p:cNvSpPr/>
          <p:nvPr/>
        </p:nvSpPr>
        <p:spPr>
          <a:xfrm>
            <a:off x="5220072" y="1628800"/>
            <a:ext cx="3384376" cy="646331"/>
          </a:xfrm>
          <a:prstGeom prst="rect">
            <a:avLst/>
          </a:prstGeom>
        </p:spPr>
        <p:txBody>
          <a:bodyPr wrap="square">
            <a:spAutoFit/>
          </a:bodyPr>
          <a:lstStyle/>
          <a:p>
            <a:r>
              <a:rPr lang="ja-JP" altLang="ja-JP" dirty="0" smtClean="0">
                <a:latin typeface="Meiryo UI" pitchFamily="50" charset="-128"/>
                <a:ea typeface="Meiryo UI" pitchFamily="50" charset="-128"/>
                <a:cs typeface="Meiryo UI" pitchFamily="50" charset="-128"/>
              </a:rPr>
              <a:t>モンゴル日本人材開発</a:t>
            </a:r>
            <a:r>
              <a:rPr lang="ja-JP" altLang="ja-JP" dirty="0" smtClean="0">
                <a:latin typeface="Meiryo UI" pitchFamily="50" charset="-128"/>
                <a:ea typeface="Meiryo UI" pitchFamily="50" charset="-128"/>
                <a:cs typeface="Meiryo UI" pitchFamily="50" charset="-128"/>
              </a:rPr>
              <a:t>センター</a:t>
            </a:r>
            <a:r>
              <a:rPr lang="ja-JP" altLang="en-US" dirty="0" smtClean="0">
                <a:latin typeface="Meiryo UI" pitchFamily="50" charset="-128"/>
                <a:ea typeface="Meiryo UI" pitchFamily="50" charset="-128"/>
                <a:cs typeface="Meiryo UI" pitchFamily="50" charset="-128"/>
              </a:rPr>
              <a:t>での説明風景</a:t>
            </a:r>
            <a:r>
              <a:rPr lang="ja-JP" altLang="ja-JP" dirty="0" smtClean="0">
                <a:latin typeface="Meiryo UI" pitchFamily="50" charset="-128"/>
                <a:ea typeface="Meiryo UI" pitchFamily="50" charset="-128"/>
                <a:cs typeface="Meiryo UI" pitchFamily="50" charset="-128"/>
              </a:rPr>
              <a:t>　</a:t>
            </a:r>
            <a:endParaRPr lang="ja-JP" altLang="en-US"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07504" y="332656"/>
            <a:ext cx="4352032" cy="3264024"/>
          </a:xfrm>
          <a:prstGeom prst="rect">
            <a:avLst/>
          </a:prstGeom>
          <a:noFill/>
          <a:ln w="9525">
            <a:noFill/>
            <a:miter lim="800000"/>
            <a:headEnd/>
            <a:tailEnd/>
          </a:ln>
        </p:spPr>
      </p:pic>
      <p:pic>
        <p:nvPicPr>
          <p:cNvPr id="33796" name="Picture 4"/>
          <p:cNvPicPr>
            <a:picLocks noChangeAspect="1" noChangeArrowheads="1"/>
          </p:cNvPicPr>
          <p:nvPr/>
        </p:nvPicPr>
        <p:blipFill>
          <a:blip r:embed="rId3" cstate="print"/>
          <a:srcRect/>
          <a:stretch>
            <a:fillRect/>
          </a:stretch>
        </p:blipFill>
        <p:spPr bwMode="auto">
          <a:xfrm>
            <a:off x="3563887" y="2708920"/>
            <a:ext cx="4992555" cy="3744416"/>
          </a:xfrm>
          <a:prstGeom prst="rect">
            <a:avLst/>
          </a:prstGeom>
          <a:noFill/>
          <a:ln w="9525">
            <a:noFill/>
            <a:miter lim="800000"/>
            <a:headEnd/>
            <a:tailEnd/>
          </a:ln>
        </p:spPr>
      </p:pic>
      <p:sp>
        <p:nvSpPr>
          <p:cNvPr id="4" name="正方形/長方形 3"/>
          <p:cNvSpPr/>
          <p:nvPr/>
        </p:nvSpPr>
        <p:spPr>
          <a:xfrm>
            <a:off x="5220072" y="1628800"/>
            <a:ext cx="3384376" cy="369332"/>
          </a:xfrm>
          <a:prstGeom prst="rect">
            <a:avLst/>
          </a:prstGeom>
        </p:spPr>
        <p:txBody>
          <a:bodyPr wrap="square">
            <a:spAutoFit/>
          </a:bodyPr>
          <a:lstStyle/>
          <a:p>
            <a:r>
              <a:rPr lang="ja-JP" altLang="en-US" dirty="0" smtClean="0">
                <a:latin typeface="Meiryo UI" pitchFamily="50" charset="-128"/>
                <a:ea typeface="Meiryo UI" pitchFamily="50" charset="-128"/>
                <a:cs typeface="Meiryo UI" pitchFamily="50" charset="-128"/>
              </a:rPr>
              <a:t>個人面談風景</a:t>
            </a:r>
            <a:r>
              <a:rPr lang="ja-JP" altLang="ja-JP" dirty="0" smtClean="0">
                <a:latin typeface="Meiryo UI" pitchFamily="50" charset="-128"/>
                <a:ea typeface="Meiryo UI" pitchFamily="50" charset="-128"/>
                <a:cs typeface="Meiryo UI" pitchFamily="50" charset="-128"/>
              </a:rPr>
              <a:t>　</a:t>
            </a:r>
            <a:endParaRPr lang="ja-JP" altLang="en-US"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11960" y="188640"/>
            <a:ext cx="4572000" cy="276999"/>
          </a:xfrm>
          <a:prstGeom prst="rect">
            <a:avLst/>
          </a:prstGeom>
        </p:spPr>
        <p:txBody>
          <a:bodyPr>
            <a:spAutoFit/>
          </a:bodyPr>
          <a:lstStyle/>
          <a:p>
            <a:r>
              <a:rPr lang="ja-JP" altLang="ja-JP" sz="1200" b="1" dirty="0">
                <a:latin typeface="Meiryo UI" pitchFamily="50" charset="-128"/>
                <a:ea typeface="Meiryo UI" pitchFamily="50" charset="-128"/>
                <a:cs typeface="Meiryo UI" pitchFamily="50" charset="-128"/>
              </a:rPr>
              <a:t>インドシナ地域における拠点・支援大学の教育実態調査と相互交流</a:t>
            </a:r>
            <a:endParaRPr lang="ja-JP" altLang="en-US" sz="1200" dirty="0">
              <a:latin typeface="Meiryo UI" pitchFamily="50" charset="-128"/>
              <a:ea typeface="Meiryo UI" pitchFamily="50" charset="-128"/>
              <a:cs typeface="Meiryo UI" pitchFamily="50" charset="-128"/>
            </a:endParaRPr>
          </a:p>
        </p:txBody>
      </p:sp>
      <p:sp>
        <p:nvSpPr>
          <p:cNvPr id="5124"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latin typeface="Meiryo UI" pitchFamily="50" charset="-128"/>
              <a:ea typeface="Meiryo UI" pitchFamily="50" charset="-128"/>
              <a:cs typeface="Meiryo UI" pitchFamily="50" charset="-128"/>
            </a:endParaRPr>
          </a:p>
        </p:txBody>
      </p:sp>
      <p:sp>
        <p:nvSpPr>
          <p:cNvPr id="10" name="テキスト ボックス 9"/>
          <p:cNvSpPr txBox="1"/>
          <p:nvPr/>
        </p:nvSpPr>
        <p:spPr>
          <a:xfrm>
            <a:off x="1763688" y="2996952"/>
            <a:ext cx="6109365" cy="1200329"/>
          </a:xfrm>
          <a:prstGeom prst="rect">
            <a:avLst/>
          </a:prstGeom>
          <a:noFill/>
        </p:spPr>
        <p:txBody>
          <a:bodyPr wrap="none" rtlCol="0">
            <a:spAutoFit/>
          </a:bodyPr>
          <a:lstStyle/>
          <a:p>
            <a:pPr eaLnBrk="0" latinLnBrk="1" hangingPunct="0"/>
            <a:r>
              <a:rPr lang="ja-JP" altLang="ja-JP" dirty="0" smtClean="0">
                <a:latin typeface="Meiryo UI" pitchFamily="50" charset="-128"/>
                <a:ea typeface="Meiryo UI" pitchFamily="50" charset="-128"/>
                <a:cs typeface="Meiryo UI" pitchFamily="50" charset="-128"/>
              </a:rPr>
              <a:t>➀拠点</a:t>
            </a:r>
            <a:r>
              <a:rPr lang="ja-JP" altLang="ja-JP" dirty="0">
                <a:latin typeface="Meiryo UI" pitchFamily="50" charset="-128"/>
                <a:ea typeface="Meiryo UI" pitchFamily="50" charset="-128"/>
                <a:cs typeface="Meiryo UI" pitchFamily="50" charset="-128"/>
              </a:rPr>
              <a:t>大学での教育シンポジウム開催と学生・教員との交流</a:t>
            </a:r>
            <a:r>
              <a:rPr lang="ja-JP" altLang="ja-JP" dirty="0" smtClean="0">
                <a:latin typeface="Meiryo UI" pitchFamily="50" charset="-128"/>
                <a:ea typeface="Meiryo UI" pitchFamily="50" charset="-128"/>
                <a:cs typeface="Meiryo UI" pitchFamily="50" charset="-128"/>
              </a:rPr>
              <a:t>。</a:t>
            </a:r>
            <a:endParaRPr lang="en-US" altLang="ja-JP" dirty="0" smtClean="0">
              <a:latin typeface="Meiryo UI" pitchFamily="50" charset="-128"/>
              <a:ea typeface="Meiryo UI" pitchFamily="50" charset="-128"/>
              <a:cs typeface="Meiryo UI" pitchFamily="50" charset="-128"/>
            </a:endParaRPr>
          </a:p>
          <a:p>
            <a:pPr eaLnBrk="0" latinLnBrk="1" hangingPunct="0"/>
            <a:endParaRPr lang="ja-JP" altLang="ja-JP" dirty="0">
              <a:latin typeface="Meiryo UI" pitchFamily="50" charset="-128"/>
              <a:ea typeface="Meiryo UI" pitchFamily="50" charset="-128"/>
              <a:cs typeface="Meiryo UI" pitchFamily="50" charset="-128"/>
            </a:endParaRPr>
          </a:p>
          <a:p>
            <a:pPr hangingPunct="0"/>
            <a:r>
              <a:rPr lang="ja-JP" altLang="ja-JP" dirty="0" smtClean="0">
                <a:latin typeface="Meiryo UI" pitchFamily="50" charset="-128"/>
                <a:ea typeface="Meiryo UI" pitchFamily="50" charset="-128"/>
                <a:cs typeface="Meiryo UI" pitchFamily="50" charset="-128"/>
              </a:rPr>
              <a:t>➁プラットホーム</a:t>
            </a:r>
            <a:r>
              <a:rPr lang="ja-JP" altLang="ja-JP" dirty="0">
                <a:latin typeface="Meiryo UI" pitchFamily="50" charset="-128"/>
                <a:ea typeface="Meiryo UI" pitchFamily="50" charset="-128"/>
                <a:cs typeface="Meiryo UI" pitchFamily="50" charset="-128"/>
              </a:rPr>
              <a:t>参加大学の教育技術リソースの収集と実態調査</a:t>
            </a:r>
          </a:p>
          <a:p>
            <a:endParaRPr kumimoji="1" lang="ja-JP" altLang="en-US" dirty="0">
              <a:latin typeface="Meiryo UI" pitchFamily="50" charset="-128"/>
              <a:ea typeface="Meiryo UI" pitchFamily="50" charset="-128"/>
              <a:cs typeface="Meiryo UI" pitchFamily="50" charset="-128"/>
            </a:endParaRPr>
          </a:p>
        </p:txBody>
      </p:sp>
      <p:sp>
        <p:nvSpPr>
          <p:cNvPr id="12" name="正方形/長方形 11"/>
          <p:cNvSpPr/>
          <p:nvPr/>
        </p:nvSpPr>
        <p:spPr>
          <a:xfrm>
            <a:off x="1763688" y="2348880"/>
            <a:ext cx="1569660" cy="369332"/>
          </a:xfrm>
          <a:prstGeom prst="rect">
            <a:avLst/>
          </a:prstGeom>
        </p:spPr>
        <p:txBody>
          <a:bodyPr wrap="none">
            <a:spAutoFit/>
          </a:bodyPr>
          <a:lstStyle/>
          <a:p>
            <a:r>
              <a:rPr lang="ja-JP" altLang="ja-JP" b="1" dirty="0" smtClean="0">
                <a:latin typeface="Meiryo UI" pitchFamily="50" charset="-128"/>
                <a:ea typeface="Meiryo UI" pitchFamily="50" charset="-128"/>
                <a:cs typeface="Meiryo UI" pitchFamily="50" charset="-128"/>
              </a:rPr>
              <a:t>平成２１年度</a:t>
            </a:r>
            <a:endParaRPr lang="ja-JP" altLang="en-US"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404664"/>
            <a:ext cx="9138096"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cstate="print"/>
          <a:srcRect/>
          <a:stretch>
            <a:fillRect/>
          </a:stretch>
        </p:blipFill>
        <p:spPr bwMode="auto">
          <a:xfrm>
            <a:off x="5004048" y="4149080"/>
            <a:ext cx="3815517" cy="2544192"/>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79512" y="188640"/>
            <a:ext cx="6299290" cy="4200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5904" y="0"/>
            <a:ext cx="9138096"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467544" y="836712"/>
            <a:ext cx="7847013" cy="523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11960" y="188640"/>
            <a:ext cx="4572000" cy="276999"/>
          </a:xfrm>
          <a:prstGeom prst="rect">
            <a:avLst/>
          </a:prstGeom>
        </p:spPr>
        <p:txBody>
          <a:bodyPr>
            <a:spAutoFit/>
          </a:bodyPr>
          <a:lstStyle/>
          <a:p>
            <a:r>
              <a:rPr lang="ja-JP" altLang="ja-JP" sz="1200" b="1" dirty="0">
                <a:latin typeface="Meiryo UI" pitchFamily="50" charset="-128"/>
                <a:ea typeface="Meiryo UI" pitchFamily="50" charset="-128"/>
                <a:cs typeface="Meiryo UI" pitchFamily="50" charset="-128"/>
              </a:rPr>
              <a:t>インドシナ地域における拠点・支援大学の教育実態調査と相互交流</a:t>
            </a:r>
            <a:endParaRPr lang="ja-JP" altLang="en-US" sz="1200" dirty="0">
              <a:latin typeface="Meiryo UI" pitchFamily="50" charset="-128"/>
              <a:ea typeface="Meiryo UI" pitchFamily="50" charset="-128"/>
              <a:cs typeface="Meiryo UI" pitchFamily="50" charset="-128"/>
            </a:endParaRPr>
          </a:p>
        </p:txBody>
      </p:sp>
      <p:sp>
        <p:nvSpPr>
          <p:cNvPr id="5124"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latin typeface="Meiryo UI" pitchFamily="50" charset="-128"/>
              <a:ea typeface="Meiryo UI" pitchFamily="50" charset="-128"/>
              <a:cs typeface="Meiryo UI" pitchFamily="50" charset="-128"/>
            </a:endParaRPr>
          </a:p>
        </p:txBody>
      </p:sp>
      <p:sp>
        <p:nvSpPr>
          <p:cNvPr id="11" name="テキスト ボックス 10"/>
          <p:cNvSpPr txBox="1"/>
          <p:nvPr/>
        </p:nvSpPr>
        <p:spPr>
          <a:xfrm>
            <a:off x="611560" y="2204864"/>
            <a:ext cx="8136904" cy="1477328"/>
          </a:xfrm>
          <a:prstGeom prst="rect">
            <a:avLst/>
          </a:prstGeom>
          <a:noFill/>
        </p:spPr>
        <p:txBody>
          <a:bodyPr wrap="square" rtlCol="0">
            <a:spAutoFit/>
          </a:bodyPr>
          <a:lstStyle/>
          <a:p>
            <a:pPr hangingPunct="0"/>
            <a:r>
              <a:rPr lang="en-US" altLang="ja-JP" dirty="0">
                <a:latin typeface="Meiryo UI" pitchFamily="50" charset="-128"/>
                <a:ea typeface="Meiryo UI" pitchFamily="50" charset="-128"/>
                <a:cs typeface="Meiryo UI" pitchFamily="50" charset="-128"/>
              </a:rPr>
              <a:t> </a:t>
            </a:r>
            <a:endParaRPr lang="ja-JP" altLang="ja-JP" dirty="0">
              <a:latin typeface="Meiryo UI" pitchFamily="50" charset="-128"/>
              <a:ea typeface="Meiryo UI" pitchFamily="50" charset="-128"/>
              <a:cs typeface="Meiryo UI" pitchFamily="50" charset="-128"/>
            </a:endParaRPr>
          </a:p>
          <a:p>
            <a:pPr eaLnBrk="0" latinLnBrk="1" hangingPunct="0"/>
            <a:r>
              <a:rPr lang="ja-JP" altLang="ja-JP" dirty="0">
                <a:latin typeface="Meiryo UI" pitchFamily="50" charset="-128"/>
                <a:ea typeface="Meiryo UI" pitchFamily="50" charset="-128"/>
                <a:cs typeface="Meiryo UI" pitchFamily="50" charset="-128"/>
              </a:rPr>
              <a:t>➀ラオス地域における国内外での獣医師育成の実態と教育体制の詳細な</a:t>
            </a:r>
            <a:r>
              <a:rPr lang="ja-JP" altLang="ja-JP" dirty="0" smtClean="0">
                <a:latin typeface="Meiryo UI" pitchFamily="50" charset="-128"/>
                <a:ea typeface="Meiryo UI" pitchFamily="50" charset="-128"/>
                <a:cs typeface="Meiryo UI" pitchFamily="50" charset="-128"/>
              </a:rPr>
              <a:t>調査</a:t>
            </a:r>
            <a:endParaRPr lang="en-US" altLang="ja-JP" dirty="0" smtClean="0">
              <a:latin typeface="Meiryo UI" pitchFamily="50" charset="-128"/>
              <a:ea typeface="Meiryo UI" pitchFamily="50" charset="-128"/>
              <a:cs typeface="Meiryo UI" pitchFamily="50" charset="-128"/>
            </a:endParaRPr>
          </a:p>
          <a:p>
            <a:pPr eaLnBrk="0" latinLnBrk="1" hangingPunct="0"/>
            <a:r>
              <a:rPr lang="ja-JP" altLang="ja-JP" dirty="0" smtClean="0">
                <a:latin typeface="Meiryo UI" pitchFamily="50" charset="-128"/>
                <a:ea typeface="Meiryo UI" pitchFamily="50" charset="-128"/>
                <a:cs typeface="Meiryo UI" pitchFamily="50" charset="-128"/>
              </a:rPr>
              <a:t>（</a:t>
            </a:r>
            <a:r>
              <a:rPr lang="ja-JP" altLang="ja-JP" dirty="0">
                <a:latin typeface="Meiryo UI" pitchFamily="50" charset="-128"/>
                <a:ea typeface="Meiryo UI" pitchFamily="50" charset="-128"/>
                <a:cs typeface="Meiryo UI" pitchFamily="50" charset="-128"/>
              </a:rPr>
              <a:t>特にラオス国立大学での獣医学教育）。</a:t>
            </a:r>
            <a:r>
              <a:rPr lang="ja-JP" altLang="ja-JP" dirty="0" smtClean="0">
                <a:latin typeface="Meiryo UI" pitchFamily="50" charset="-128"/>
                <a:ea typeface="Meiryo UI" pitchFamily="50" charset="-128"/>
                <a:cs typeface="Meiryo UI" pitchFamily="50" charset="-128"/>
              </a:rPr>
              <a:t> </a:t>
            </a:r>
            <a:endParaRPr lang="en-US" altLang="ja-JP" dirty="0" smtClean="0">
              <a:latin typeface="Meiryo UI" pitchFamily="50" charset="-128"/>
              <a:ea typeface="Meiryo UI" pitchFamily="50" charset="-128"/>
              <a:cs typeface="Meiryo UI" pitchFamily="50" charset="-128"/>
            </a:endParaRPr>
          </a:p>
          <a:p>
            <a:pPr eaLnBrk="0" latinLnBrk="1" hangingPunct="0"/>
            <a:endParaRPr lang="en-US" altLang="ja-JP" dirty="0" smtClean="0">
              <a:latin typeface="Meiryo UI" pitchFamily="50" charset="-128"/>
              <a:ea typeface="Meiryo UI" pitchFamily="50" charset="-128"/>
              <a:cs typeface="Meiryo UI" pitchFamily="50" charset="-128"/>
            </a:endParaRPr>
          </a:p>
          <a:p>
            <a:pPr eaLnBrk="0" latinLnBrk="1" hangingPunct="0"/>
            <a:r>
              <a:rPr lang="ja-JP" altLang="ja-JP" dirty="0" smtClean="0">
                <a:latin typeface="Meiryo UI" pitchFamily="50" charset="-128"/>
                <a:ea typeface="Meiryo UI" pitchFamily="50" charset="-128"/>
                <a:cs typeface="Meiryo UI" pitchFamily="50" charset="-128"/>
              </a:rPr>
              <a:t>➁</a:t>
            </a:r>
            <a:r>
              <a:rPr lang="ja-JP" altLang="ja-JP" dirty="0">
                <a:latin typeface="Meiryo UI" pitchFamily="50" charset="-128"/>
                <a:ea typeface="Meiryo UI" pitchFamily="50" charset="-128"/>
                <a:cs typeface="Meiryo UI" pitchFamily="50" charset="-128"/>
              </a:rPr>
              <a:t>拠点大学（ハノイ農業大学）担当者を交えた今後の計画策定。</a:t>
            </a:r>
            <a:endParaRPr kumimoji="1" lang="ja-JP" altLang="en-US" dirty="0">
              <a:latin typeface="Meiryo UI" pitchFamily="50" charset="-128"/>
              <a:ea typeface="Meiryo UI" pitchFamily="50" charset="-128"/>
              <a:cs typeface="Meiryo UI" pitchFamily="50" charset="-128"/>
            </a:endParaRPr>
          </a:p>
        </p:txBody>
      </p:sp>
      <p:sp>
        <p:nvSpPr>
          <p:cNvPr id="9" name="正方形/長方形 8"/>
          <p:cNvSpPr/>
          <p:nvPr/>
        </p:nvSpPr>
        <p:spPr>
          <a:xfrm>
            <a:off x="611560" y="1988840"/>
            <a:ext cx="1494320" cy="369332"/>
          </a:xfrm>
          <a:prstGeom prst="rect">
            <a:avLst/>
          </a:prstGeom>
        </p:spPr>
        <p:txBody>
          <a:bodyPr wrap="none">
            <a:spAutoFit/>
          </a:bodyPr>
          <a:lstStyle/>
          <a:p>
            <a:r>
              <a:rPr lang="ja-JP" altLang="ja-JP" b="1" dirty="0" smtClean="0">
                <a:latin typeface="Meiryo UI" pitchFamily="50" charset="-128"/>
                <a:ea typeface="Meiryo UI" pitchFamily="50" charset="-128"/>
                <a:cs typeface="Meiryo UI" pitchFamily="50" charset="-128"/>
              </a:rPr>
              <a:t>平成</a:t>
            </a:r>
            <a:r>
              <a:rPr lang="ja-JP" altLang="ja-JP" b="1" dirty="0" smtClean="0">
                <a:latin typeface="Meiryo UI" pitchFamily="50" charset="-128"/>
                <a:ea typeface="Meiryo UI" pitchFamily="50" charset="-128"/>
                <a:cs typeface="Meiryo UI" pitchFamily="50" charset="-128"/>
              </a:rPr>
              <a:t>２</a:t>
            </a:r>
            <a:r>
              <a:rPr lang="en-US" altLang="ja-JP" b="1" dirty="0" smtClean="0">
                <a:latin typeface="Meiryo UI" pitchFamily="50" charset="-128"/>
                <a:ea typeface="Meiryo UI" pitchFamily="50" charset="-128"/>
                <a:cs typeface="Meiryo UI" pitchFamily="50" charset="-128"/>
              </a:rPr>
              <a:t>2</a:t>
            </a:r>
            <a:r>
              <a:rPr lang="ja-JP" altLang="ja-JP" b="1" dirty="0" smtClean="0">
                <a:latin typeface="Meiryo UI" pitchFamily="50" charset="-128"/>
                <a:ea typeface="Meiryo UI" pitchFamily="50" charset="-128"/>
                <a:cs typeface="Meiryo UI" pitchFamily="50" charset="-128"/>
              </a:rPr>
              <a:t>年度</a:t>
            </a:r>
            <a:endParaRPr lang="ja-JP" altLang="en-US" dirty="0">
              <a:latin typeface="Meiryo UI" pitchFamily="50" charset="-128"/>
              <a:ea typeface="Meiryo UI" pitchFamily="50" charset="-128"/>
              <a:cs typeface="Meiryo UI" pitchFamily="5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612</Words>
  <Application>Microsoft Office PowerPoint</Application>
  <PresentationFormat>画面に合わせる (4:3)</PresentationFormat>
  <Paragraphs>160</Paragraphs>
  <Slides>34</Slides>
  <Notes>4</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36" baseType="lpstr">
      <vt:lpstr>Office テーマ</vt:lpstr>
      <vt:lpstr>Chart</vt:lpstr>
      <vt:lpstr>スライド 1</vt:lpstr>
      <vt:lpstr>スライド 2</vt:lpstr>
      <vt:lpstr>スライド 3</vt:lpstr>
      <vt:lpstr>スライド 4</vt:lpstr>
      <vt:lpstr>スライド 5</vt:lpstr>
      <vt:lpstr>スライド 6</vt:lpstr>
      <vt:lpstr>スライド 7</vt:lpstr>
      <vt:lpstr>スライド 8</vt:lpstr>
      <vt:lpstr>スライド 9</vt:lpstr>
      <vt:lpstr>  FACULTY OF AGRICULTURE (FOA) NATIONAL UNIVERSITY OF LAOS </vt:lpstr>
      <vt:lpstr>スライド 11</vt:lpstr>
      <vt:lpstr>スライド 12</vt:lpstr>
      <vt:lpstr>II. ORGANISATIONS </vt:lpstr>
      <vt:lpstr>Current Developing Study Programs</vt:lpstr>
      <vt:lpstr>III. HUMAIN  RESOURCES</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Owner</dc:creator>
  <cp:lastModifiedBy>Owner</cp:lastModifiedBy>
  <cp:revision>20</cp:revision>
  <dcterms:created xsi:type="dcterms:W3CDTF">2012-05-21T06:27:13Z</dcterms:created>
  <dcterms:modified xsi:type="dcterms:W3CDTF">2012-05-28T04:40:00Z</dcterms:modified>
</cp:coreProperties>
</file>