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59"/>
  </p:notesMasterIdLst>
  <p:sldIdLst>
    <p:sldId id="256" r:id="rId2"/>
    <p:sldId id="282" r:id="rId3"/>
    <p:sldId id="257" r:id="rId4"/>
    <p:sldId id="367" r:id="rId5"/>
    <p:sldId id="368" r:id="rId6"/>
    <p:sldId id="311" r:id="rId7"/>
    <p:sldId id="375" r:id="rId8"/>
    <p:sldId id="376" r:id="rId9"/>
    <p:sldId id="319" r:id="rId10"/>
    <p:sldId id="321" r:id="rId11"/>
    <p:sldId id="322" r:id="rId12"/>
    <p:sldId id="336" r:id="rId13"/>
    <p:sldId id="369" r:id="rId14"/>
    <p:sldId id="313" r:id="rId15"/>
    <p:sldId id="325" r:id="rId16"/>
    <p:sldId id="328" r:id="rId17"/>
    <p:sldId id="329" r:id="rId18"/>
    <p:sldId id="332" r:id="rId19"/>
    <p:sldId id="334" r:id="rId20"/>
    <p:sldId id="335" r:id="rId21"/>
    <p:sldId id="343" r:id="rId22"/>
    <p:sldId id="339" r:id="rId23"/>
    <p:sldId id="340" r:id="rId24"/>
    <p:sldId id="341" r:id="rId25"/>
    <p:sldId id="344" r:id="rId26"/>
    <p:sldId id="370" r:id="rId27"/>
    <p:sldId id="312" r:id="rId28"/>
    <p:sldId id="362" r:id="rId29"/>
    <p:sldId id="364" r:id="rId30"/>
    <p:sldId id="365" r:id="rId31"/>
    <p:sldId id="361" r:id="rId32"/>
    <p:sldId id="381" r:id="rId33"/>
    <p:sldId id="377" r:id="rId34"/>
    <p:sldId id="380" r:id="rId35"/>
    <p:sldId id="371" r:id="rId36"/>
    <p:sldId id="314" r:id="rId37"/>
    <p:sldId id="358" r:id="rId38"/>
    <p:sldId id="346" r:id="rId39"/>
    <p:sldId id="386" r:id="rId40"/>
    <p:sldId id="384" r:id="rId41"/>
    <p:sldId id="387" r:id="rId42"/>
    <p:sldId id="388" r:id="rId43"/>
    <p:sldId id="385" r:id="rId44"/>
    <p:sldId id="305" r:id="rId45"/>
    <p:sldId id="306" r:id="rId46"/>
    <p:sldId id="307" r:id="rId47"/>
    <p:sldId id="347" r:id="rId48"/>
    <p:sldId id="353" r:id="rId49"/>
    <p:sldId id="382" r:id="rId50"/>
    <p:sldId id="348" r:id="rId51"/>
    <p:sldId id="355" r:id="rId52"/>
    <p:sldId id="350" r:id="rId53"/>
    <p:sldId id="356" r:id="rId54"/>
    <p:sldId id="383" r:id="rId55"/>
    <p:sldId id="351" r:id="rId56"/>
    <p:sldId id="357" r:id="rId57"/>
    <p:sldId id="310" r:id="rId58"/>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6" autoAdjust="0"/>
    <p:restoredTop sz="89950" autoAdjust="0"/>
  </p:normalViewPr>
  <p:slideViewPr>
    <p:cSldViewPr>
      <p:cViewPr varScale="1">
        <p:scale>
          <a:sx n="70" d="100"/>
          <a:sy n="70" d="100"/>
        </p:scale>
        <p:origin x="-1140"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AA00D3-1D19-409A-B749-D859C47FBF41}" type="datetimeFigureOut">
              <a:rPr kumimoji="1" lang="ja-JP" altLang="en-US" smtClean="0"/>
              <a:pPr/>
              <a:t>2012/5/29</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CF8FCF-311A-4E41-A069-448B00FE0C48}" type="slidenum">
              <a:rPr kumimoji="1" lang="ja-JP" altLang="en-US" smtClean="0"/>
              <a:pPr/>
              <a:t>&lt;#&gt;</a:t>
            </a:fld>
            <a:endParaRPr kumimoji="1" lang="ja-JP" altLang="en-US"/>
          </a:p>
        </p:txBody>
      </p:sp>
    </p:spTree>
    <p:extLst>
      <p:ext uri="{BB962C8B-B14F-4D97-AF65-F5344CB8AC3E}">
        <p14:creationId xmlns:p14="http://schemas.microsoft.com/office/powerpoint/2010/main" xmlns="" val="252790420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山口大学では地元産業界が有する高い技術力と大学が進める研究活動を通じて得られた研究ノウハウとを互いに連携させて、開発途上国における国際貢献を行うことを模索している。この一環として平成</a:t>
            </a:r>
            <a:r>
              <a:rPr lang="en-US" altLang="ja-JP" dirty="0" smtClean="0"/>
              <a:t>21</a:t>
            </a:r>
            <a:r>
              <a:rPr lang="ja-JP" altLang="en-US" dirty="0" smtClean="0"/>
              <a:t>年度・</a:t>
            </a:r>
            <a:r>
              <a:rPr lang="en-US" altLang="ja-JP" dirty="0" smtClean="0"/>
              <a:t>22</a:t>
            </a:r>
            <a:r>
              <a:rPr lang="ja-JP" altLang="en-US" dirty="0" smtClean="0"/>
              <a:t>年度には国際協力活動推進プラットフォームでは山口大学（農学部・工学部・経済学部協働チーム）と「水土里ネット山口」、ライト工業㈱、㈱ケイズラブが連携し，山口発の国際協力プロジェクトの立ち上げを目指してきた。今回のプロジェクトでは、過去の活動のフォローアップおよびさらなる発展を目指すことを目的としている。</a:t>
            </a:r>
            <a:endParaRPr kumimoji="1" lang="ja-JP" altLang="en-US"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56CF8FCF-311A-4E41-A069-448B00FE0C48}" type="slidenum">
              <a:rPr kumimoji="1" lang="ja-JP" altLang="en-US" smtClean="0"/>
              <a:pPr/>
              <a:t>3</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386EB771-6F7F-4C7D-A479-828C2AC94AE6}" type="slidenum">
              <a:rPr lang="en-US" altLang="ja-JP" smtClean="0"/>
              <a:pPr/>
              <a:t>15</a:t>
            </a:fld>
            <a:endParaRPr lang="en-US" altLang="ja-JP"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sz="1200" kern="10" dirty="0" smtClean="0">
                <a:ln w="9525">
                  <a:solidFill>
                    <a:srgbClr val="000000"/>
                  </a:solidFill>
                  <a:round/>
                  <a:headEnd/>
                  <a:tailEnd/>
                </a:ln>
                <a:solidFill>
                  <a:schemeClr val="tx1"/>
                </a:solidFill>
                <a:latin typeface="+mn-ea"/>
                <a:ea typeface="+mn-ea"/>
                <a:cs typeface="+mn-cs"/>
              </a:rPr>
              <a:t>ＦＯＥＡＳの特徴と用排水量・塩害対策・作物収量に関する効果について</a:t>
            </a:r>
          </a:p>
          <a:p>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sz="1200" dirty="0" smtClean="0"/>
              <a:t>山口大学　客員教授　</a:t>
            </a:r>
            <a:r>
              <a:rPr lang="ja-JP" altLang="en-US" sz="1200" dirty="0" smtClean="0"/>
              <a:t>河内　義文</a:t>
            </a:r>
            <a:endParaRPr kumimoji="1" lang="ja-JP" altLang="en-US" sz="1200" dirty="0" smtClean="0"/>
          </a:p>
        </p:txBody>
      </p:sp>
      <p:sp>
        <p:nvSpPr>
          <p:cNvPr id="4" name="スライド番号プレースホルダ 3"/>
          <p:cNvSpPr>
            <a:spLocks noGrp="1"/>
          </p:cNvSpPr>
          <p:nvPr>
            <p:ph type="sldNum" sz="quarter" idx="10"/>
          </p:nvPr>
        </p:nvSpPr>
        <p:spPr/>
        <p:txBody>
          <a:bodyPr/>
          <a:lstStyle/>
          <a:p>
            <a:pPr>
              <a:defRPr/>
            </a:pPr>
            <a:fld id="{CF61C814-417C-4070-934E-DE2BAF44991D}" type="slidenum">
              <a:rPr lang="en-US" altLang="ja-JP" smtClean="0"/>
              <a:pPr>
                <a:defRPr/>
              </a:pPr>
              <a:t>18</a:t>
            </a:fld>
            <a:endParaRPr lang="en-US"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sz="1200" dirty="0" smtClean="0"/>
              <a:t>ベトナム側の発表です。</a:t>
            </a:r>
            <a:endParaRPr kumimoji="1" lang="en-US" altLang="ja-JP" sz="1200" dirty="0" smtClean="0"/>
          </a:p>
          <a:p>
            <a:endParaRPr kumimoji="1" lang="en-US" altLang="ja-JP"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sz="1200" dirty="0" smtClean="0"/>
              <a:t>ベトナム北部の紅河デルタ地帯における気象変動の影響を縮減するためのマングローブに関する情報管理システムの紹介</a:t>
            </a:r>
            <a:endParaRPr lang="en-US" altLang="ja-JP" sz="1200" dirty="0" smtClean="0"/>
          </a:p>
        </p:txBody>
      </p:sp>
      <p:sp>
        <p:nvSpPr>
          <p:cNvPr id="4" name="スライド番号プレースホルダ 3"/>
          <p:cNvSpPr>
            <a:spLocks noGrp="1"/>
          </p:cNvSpPr>
          <p:nvPr>
            <p:ph type="sldNum" sz="quarter" idx="10"/>
          </p:nvPr>
        </p:nvSpPr>
        <p:spPr/>
        <p:txBody>
          <a:bodyPr/>
          <a:lstStyle/>
          <a:p>
            <a:pPr>
              <a:defRPr/>
            </a:pPr>
            <a:fld id="{CF61C814-417C-4070-934E-DE2BAF44991D}" type="slidenum">
              <a:rPr lang="en-US" altLang="ja-JP" smtClean="0"/>
              <a:pPr>
                <a:defRPr/>
              </a:pPr>
              <a:t>21</a:t>
            </a:fld>
            <a:endParaRPr lang="en-US" altLang="ja-JP"/>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pPr eaLnBrk="1" hangingPunct="1">
              <a:spcBef>
                <a:spcPct val="0"/>
              </a:spcBef>
            </a:pPr>
            <a:endParaRPr lang="ja-JP" altLang="en-US" smtClean="0"/>
          </a:p>
        </p:txBody>
      </p:sp>
      <p:sp>
        <p:nvSpPr>
          <p:cNvPr id="161796" name="Slide Number Placeholder 3"/>
          <p:cNvSpPr>
            <a:spLocks noGrp="1"/>
          </p:cNvSpPr>
          <p:nvPr>
            <p:ph type="sldNum" sz="quarter" idx="5"/>
          </p:nvPr>
        </p:nvSpPr>
        <p:spPr>
          <a:noFill/>
        </p:spPr>
        <p:txBody>
          <a:bodyPr/>
          <a:lstStyle/>
          <a:p>
            <a:fld id="{D7F4A95C-7517-4743-B6B0-7E89116CD0AD}" type="slidenum">
              <a:rPr lang="ja-JP" altLang="en-US" smtClean="0"/>
              <a:pPr/>
              <a:t>23</a:t>
            </a:fld>
            <a:endParaRPr lang="ja-JP"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sz="1200" dirty="0" smtClean="0"/>
              <a:t>汽水条件下でのコメ栽培に関する試験結果</a:t>
            </a:r>
            <a:endParaRPr lang="en-US" altLang="ja-JP" sz="1200" dirty="0" smtClean="0"/>
          </a:p>
          <a:p>
            <a:endParaRPr kumimoji="1" lang="en-US" altLang="ja-JP" sz="1200" dirty="0" smtClean="0"/>
          </a:p>
          <a:p>
            <a:r>
              <a:rPr kumimoji="1" lang="ja-JP" altLang="en-US" sz="1200" dirty="0" smtClean="0"/>
              <a:t>汽水とは、</a:t>
            </a:r>
            <a:r>
              <a:rPr lang="ja-JP" altLang="en-US" sz="1200" dirty="0" smtClean="0"/>
              <a:t>淡水と海水が混じりあった塩分を含む水のことです。</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CF61C814-417C-4070-934E-DE2BAF44991D}" type="slidenum">
              <a:rPr lang="en-US" altLang="ja-JP" smtClean="0"/>
              <a:pPr>
                <a:defRPr/>
              </a:pPr>
              <a:t>24</a:t>
            </a:fld>
            <a:endParaRPr lang="en-US" altLang="ja-JP"/>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6CF8FCF-311A-4E41-A069-448B00FE0C48}" type="slidenum">
              <a:rPr kumimoji="1" lang="ja-JP" altLang="en-US" smtClean="0"/>
              <a:pPr/>
              <a:t>36</a:t>
            </a:fld>
            <a:endParaRPr kumimoji="1" lang="ja-JP" altLang="en-US"/>
          </a:p>
        </p:txBody>
      </p:sp>
    </p:spTree>
    <p:extLst>
      <p:ext uri="{BB962C8B-B14F-4D97-AF65-F5344CB8AC3E}">
        <p14:creationId xmlns:p14="http://schemas.microsoft.com/office/powerpoint/2010/main" xmlns="" val="4009745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txBox="1">
            <a:spLocks noGrp="1" noChangeArrowheads="1"/>
          </p:cNvSpPr>
          <p:nvPr/>
        </p:nvSpPr>
        <p:spPr bwMode="auto">
          <a:xfrm>
            <a:off x="3884815" y="8685413"/>
            <a:ext cx="2971587" cy="457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algn="r" eaLnBrk="1" hangingPunct="1"/>
            <a:fld id="{89BBEE09-C281-4C5D-BEDD-4610E9798243}" type="slidenum">
              <a:rPr kumimoji="0" lang="en-US" altLang="ja-JP" sz="1200">
                <a:latin typeface="Arial" charset="0"/>
                <a:ea typeface="ＭＳ Ｐゴシック" charset="-128"/>
              </a:rPr>
              <a:pPr algn="r" eaLnBrk="1" hangingPunct="1"/>
              <a:t>45</a:t>
            </a:fld>
            <a:endParaRPr kumimoji="0" lang="en-US" altLang="ja-JP" sz="1200">
              <a:latin typeface="Arial" charset="0"/>
              <a:ea typeface="ＭＳ Ｐゴシック" charset="-128"/>
            </a:endParaRPr>
          </a:p>
        </p:txBody>
      </p:sp>
      <p:sp>
        <p:nvSpPr>
          <p:cNvPr id="14339" name="Rectangle 2"/>
          <p:cNvSpPr>
            <a:spLocks noGrp="1" noRot="1" noChangeAspect="1" noChangeArrowheads="1" noTextEdit="1"/>
          </p:cNvSpPr>
          <p:nvPr>
            <p:ph type="sldImg"/>
          </p:nvPr>
        </p:nvSpPr>
        <p:spPr>
          <a:solidFill>
            <a:srgbClr val="FFFFFF"/>
          </a:solidFill>
          <a:ln/>
        </p:spPr>
      </p:sp>
      <p:sp>
        <p:nvSpPr>
          <p:cNvPr id="14340" name="Rectangle 3"/>
          <p:cNvSpPr>
            <a:spLocks noGrp="1" noChangeArrowheads="1"/>
          </p:cNvSpPr>
          <p:nvPr>
            <p:ph type="body" idx="1"/>
          </p:nvPr>
        </p:nvSpPr>
        <p:spPr>
          <a:xfrm>
            <a:off x="686121" y="4343436"/>
            <a:ext cx="5485760" cy="4114143"/>
          </a:xfrm>
          <a:solidFill>
            <a:srgbClr val="FFFFFF"/>
          </a:solidFill>
          <a:ln>
            <a:solidFill>
              <a:srgbClr val="000000"/>
            </a:solidFill>
          </a:ln>
        </p:spPr>
        <p:txBody>
          <a:bodyPr/>
          <a:lstStyle/>
          <a:p>
            <a:pPr eaLnBrk="1" hangingPunct="1"/>
            <a:endParaRPr lang="ja-JP" altLang="en-US" smtClean="0">
              <a:latin typeface="Times" charset="0"/>
              <a:ea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098" name="Picture 2" descr="back_logo"/>
          <p:cNvPicPr>
            <a:picLocks noChangeAspect="1" noChangeArrowheads="1"/>
          </p:cNvPicPr>
          <p:nvPr/>
        </p:nvPicPr>
        <p:blipFill>
          <a:blip r:embed="rId2" cstate="print"/>
          <a:srcRect/>
          <a:stretch>
            <a:fillRect/>
          </a:stretch>
        </p:blipFill>
        <p:spPr bwMode="auto">
          <a:xfrm>
            <a:off x="0" y="539750"/>
            <a:ext cx="4667250" cy="5948363"/>
          </a:xfrm>
          <a:prstGeom prst="rect">
            <a:avLst/>
          </a:prstGeom>
          <a:noFill/>
        </p:spPr>
      </p:pic>
      <p:sp>
        <p:nvSpPr>
          <p:cNvPr id="4099" name="Rectangle 3"/>
          <p:cNvSpPr>
            <a:spLocks noGrp="1" noChangeArrowheads="1"/>
          </p:cNvSpPr>
          <p:nvPr>
            <p:ph type="subTitle" idx="1"/>
          </p:nvPr>
        </p:nvSpPr>
        <p:spPr>
          <a:xfrm>
            <a:off x="1547813" y="3357563"/>
            <a:ext cx="6400800" cy="1752600"/>
          </a:xfrm>
        </p:spPr>
        <p:txBody>
          <a:bodyPr/>
          <a:lstStyle>
            <a:lvl1pPr marL="0" indent="0" algn="ctr">
              <a:buFont typeface="Wingdings" pitchFamily="32" charset="2"/>
              <a:buNone/>
              <a:defRPr/>
            </a:lvl1pPr>
          </a:lstStyle>
          <a:p>
            <a:r>
              <a:rPr lang="ja-JP" altLang="en-US" smtClean="0"/>
              <a:t>マスタ サブタイトルの書式設定</a:t>
            </a:r>
            <a:endParaRPr lang="ja-JP" altLang="en-US"/>
          </a:p>
        </p:txBody>
      </p:sp>
      <p:sp>
        <p:nvSpPr>
          <p:cNvPr id="4100" name="Rectangle 4"/>
          <p:cNvSpPr>
            <a:spLocks noGrp="1" noChangeArrowheads="1"/>
          </p:cNvSpPr>
          <p:nvPr>
            <p:ph type="ctrTitle"/>
          </p:nvPr>
        </p:nvSpPr>
        <p:spPr>
          <a:xfrm>
            <a:off x="1547813" y="1557338"/>
            <a:ext cx="7200900" cy="1470025"/>
          </a:xfrm>
        </p:spPr>
        <p:txBody>
          <a:bodyPr/>
          <a:lstStyle>
            <a:lvl1pPr>
              <a:defRPr/>
            </a:lvl1pPr>
          </a:lstStyle>
          <a:p>
            <a:r>
              <a:rPr lang="ja-JP" altLang="en-US" smtClean="0"/>
              <a:t>マスタ タイトルの書式設定</a:t>
            </a:r>
            <a:endParaRPr lang="ja-JP" altLang="en-US"/>
          </a:p>
        </p:txBody>
      </p:sp>
      <p:sp>
        <p:nvSpPr>
          <p:cNvPr id="4101" name="Rectangle 5"/>
          <p:cNvSpPr>
            <a:spLocks noGrp="1" noChangeArrowheads="1"/>
          </p:cNvSpPr>
          <p:nvPr>
            <p:ph type="dt" sz="half" idx="2"/>
          </p:nvPr>
        </p:nvSpPr>
        <p:spPr/>
        <p:txBody>
          <a:bodyPr/>
          <a:lstStyle>
            <a:lvl1pPr>
              <a:defRPr/>
            </a:lvl1pPr>
          </a:lstStyle>
          <a:p>
            <a:fld id="{775DE599-81A1-4C84-88D2-FF7C5A16CFCB}" type="datetimeFigureOut">
              <a:rPr kumimoji="1" lang="ja-JP" altLang="en-US" smtClean="0"/>
              <a:pPr/>
              <a:t>2012/5/29</a:t>
            </a:fld>
            <a:endParaRPr kumimoji="1" lang="ja-JP" altLang="en-US"/>
          </a:p>
        </p:txBody>
      </p:sp>
      <p:sp>
        <p:nvSpPr>
          <p:cNvPr id="4102" name="Rectangle 6"/>
          <p:cNvSpPr>
            <a:spLocks noGrp="1" noChangeArrowheads="1"/>
          </p:cNvSpPr>
          <p:nvPr>
            <p:ph type="ftr" sz="quarter" idx="3"/>
          </p:nvPr>
        </p:nvSpPr>
        <p:spPr/>
        <p:txBody>
          <a:bodyPr/>
          <a:lstStyle>
            <a:lvl1pPr>
              <a:defRPr/>
            </a:lvl1pPr>
          </a:lstStyle>
          <a:p>
            <a:endParaRPr kumimoji="1" lang="ja-JP" altLang="en-US"/>
          </a:p>
        </p:txBody>
      </p:sp>
      <p:sp>
        <p:nvSpPr>
          <p:cNvPr id="4103" name="Rectangle 7"/>
          <p:cNvSpPr>
            <a:spLocks noGrp="1" noChangeArrowheads="1"/>
          </p:cNvSpPr>
          <p:nvPr>
            <p:ph type="sldNum" sz="quarter" idx="4"/>
          </p:nvPr>
        </p:nvSpPr>
        <p:spPr/>
        <p:txBody>
          <a:bodyPr/>
          <a:lstStyle>
            <a:lvl1pPr>
              <a:defRPr/>
            </a:lvl1pPr>
          </a:lstStyle>
          <a:p>
            <a:fld id="{052DC509-095C-4B49-A4BD-5F92730F47E2}" type="slidenum">
              <a:rPr kumimoji="1" lang="ja-JP" altLang="en-US" smtClean="0"/>
              <a:pPr/>
              <a:t>&lt;#&gt;</a:t>
            </a:fld>
            <a:endParaRPr kumimoji="1" lang="ja-JP" altLang="en-US"/>
          </a:p>
        </p:txBody>
      </p:sp>
      <p:pic>
        <p:nvPicPr>
          <p:cNvPr id="4105" name="Picture 9" descr="ym-03"/>
          <p:cNvPicPr>
            <a:picLocks noChangeAspect="1" noChangeArrowheads="1"/>
          </p:cNvPicPr>
          <p:nvPr/>
        </p:nvPicPr>
        <p:blipFill>
          <a:blip r:embed="rId3" cstate="print"/>
          <a:srcRect/>
          <a:stretch>
            <a:fillRect/>
          </a:stretch>
        </p:blipFill>
        <p:spPr bwMode="auto">
          <a:xfrm>
            <a:off x="4953000" y="74613"/>
            <a:ext cx="4133850" cy="382587"/>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775DE599-81A1-4C84-88D2-FF7C5A16CFCB}" type="datetimeFigureOut">
              <a:rPr kumimoji="1" lang="ja-JP" altLang="en-US" smtClean="0"/>
              <a:pPr/>
              <a:t>2012/5/29</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a:lvl1pPr>
          </a:lstStyle>
          <a:p>
            <a:fld id="{052DC509-095C-4B49-A4BD-5F92730F47E2}"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78613" y="692150"/>
            <a:ext cx="1997075" cy="528637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4213" y="692150"/>
            <a:ext cx="5842000" cy="528637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775DE599-81A1-4C84-88D2-FF7C5A16CFCB}" type="datetimeFigureOut">
              <a:rPr kumimoji="1" lang="ja-JP" altLang="en-US" smtClean="0"/>
              <a:pPr/>
              <a:t>2012/5/29</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a:lvl1pPr>
          </a:lstStyle>
          <a:p>
            <a:fld id="{052DC509-095C-4B49-A4BD-5F92730F47E2}" type="slidenum">
              <a:rPr kumimoji="1" lang="ja-JP" altLang="en-US" smtClean="0"/>
              <a:pPr/>
              <a:t>&lt;#&gt;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
          <p:cNvSpPr>
            <a:spLocks noGrp="1" noChangeArrowheads="1"/>
          </p:cNvSpPr>
          <p:nvPr>
            <p:ph type="dt" sz="half" idx="10"/>
          </p:nvPr>
        </p:nvSpPr>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p:txBody>
          <a:bodyPr/>
          <a:lstStyle>
            <a:lvl1pPr>
              <a:defRPr/>
            </a:lvl1pPr>
          </a:lstStyle>
          <a:p>
            <a:pPr>
              <a:defRPr/>
            </a:pPr>
            <a:fld id="{DBC24424-4595-4ED5-8256-A1D630619D67}" type="slidenum">
              <a:rPr lang="en-US" altLang="ja-JP"/>
              <a:pPr>
                <a:defRPr/>
              </a:pPr>
              <a:t>&lt;#&gt;</a:t>
            </a:fld>
            <a:endParaRPr lang="en-US" altLang="ja-JP"/>
          </a:p>
        </p:txBody>
      </p:sp>
      <p:sp>
        <p:nvSpPr>
          <p:cNvPr id="7" name="Rectangle 14"/>
          <p:cNvSpPr>
            <a:spLocks noGrp="1" noChangeArrowheads="1"/>
          </p:cNvSpPr>
          <p:nvPr>
            <p:ph type="ftr" sz="quarter" idx="12"/>
          </p:nvPr>
        </p:nvSpPr>
        <p:spPr/>
        <p:txBody>
          <a:bodyPr/>
          <a:lstStyle>
            <a:lvl1pPr>
              <a:defRPr/>
            </a:lvl1pPr>
          </a:lstStyle>
          <a:p>
            <a:pPr>
              <a:defRPr/>
            </a:pPr>
            <a:endParaRPr lang="en-US" altLang="ja-JP"/>
          </a:p>
        </p:txBody>
      </p:sp>
    </p:spTree>
    <p:extLst>
      <p:ext uri="{BB962C8B-B14F-4D97-AF65-F5344CB8AC3E}">
        <p14:creationId xmlns:p14="http://schemas.microsoft.com/office/powerpoint/2010/main" xmlns="" val="76121631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179388" y="115888"/>
            <a:ext cx="8785225" cy="561975"/>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quarter" idx="1"/>
          </p:nvPr>
        </p:nvSpPr>
        <p:spPr>
          <a:xfrm>
            <a:off x="457200" y="1125538"/>
            <a:ext cx="4038600" cy="242411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4648200" y="1125538"/>
            <a:ext cx="4038600" cy="242411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ー 4"/>
          <p:cNvSpPr>
            <a:spLocks noGrp="1"/>
          </p:cNvSpPr>
          <p:nvPr>
            <p:ph sz="quarter" idx="3"/>
          </p:nvPr>
        </p:nvSpPr>
        <p:spPr>
          <a:xfrm>
            <a:off x="457200" y="3702050"/>
            <a:ext cx="4038600" cy="242411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ー 5"/>
          <p:cNvSpPr>
            <a:spLocks noGrp="1"/>
          </p:cNvSpPr>
          <p:nvPr>
            <p:ph sz="quarter" idx="4"/>
          </p:nvPr>
        </p:nvSpPr>
        <p:spPr>
          <a:xfrm>
            <a:off x="4648200" y="3702050"/>
            <a:ext cx="4038600" cy="242411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a:xfrm>
            <a:off x="179388" y="6524625"/>
            <a:ext cx="2133600" cy="196850"/>
          </a:xfrm>
        </p:spPr>
        <p:txBody>
          <a:bodyPr/>
          <a:lstStyle>
            <a:lvl1pPr>
              <a:defRPr/>
            </a:lvl1pPr>
          </a:lstStyle>
          <a:p>
            <a:endParaRPr lang="en-US" altLang="ja-JP"/>
          </a:p>
        </p:txBody>
      </p:sp>
      <p:sp>
        <p:nvSpPr>
          <p:cNvPr id="8" name="フッター プレースホルダー 7"/>
          <p:cNvSpPr>
            <a:spLocks noGrp="1"/>
          </p:cNvSpPr>
          <p:nvPr>
            <p:ph type="ftr" sz="quarter" idx="11"/>
          </p:nvPr>
        </p:nvSpPr>
        <p:spPr>
          <a:xfrm>
            <a:off x="3124200" y="6524625"/>
            <a:ext cx="2895600" cy="196850"/>
          </a:xfrm>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a:xfrm>
            <a:off x="6759575" y="6524625"/>
            <a:ext cx="2133600" cy="196850"/>
          </a:xfrm>
        </p:spPr>
        <p:txBody>
          <a:bodyPr/>
          <a:lstStyle>
            <a:lvl1pPr>
              <a:defRPr/>
            </a:lvl1pPr>
          </a:lstStyle>
          <a:p>
            <a:fld id="{741A3454-D0F6-4C04-8EB7-7D0408354DBE}" type="slidenum">
              <a:rPr lang="en-US" altLang="ja-JP"/>
              <a:pPr/>
              <a:t>&lt;#&gt;</a:t>
            </a:fld>
            <a:endParaRPr lang="en-US" altLang="ja-JP"/>
          </a:p>
        </p:txBody>
      </p:sp>
    </p:spTree>
    <p:extLst>
      <p:ext uri="{BB962C8B-B14F-4D97-AF65-F5344CB8AC3E}">
        <p14:creationId xmlns:p14="http://schemas.microsoft.com/office/powerpoint/2010/main" xmlns="" val="3048948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775DE599-81A1-4C84-88D2-FF7C5A16CFCB}" type="datetimeFigureOut">
              <a:rPr kumimoji="1" lang="ja-JP" altLang="en-US" smtClean="0"/>
              <a:pPr/>
              <a:t>2012/5/29</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a:lvl1pPr>
          </a:lstStyle>
          <a:p>
            <a:fld id="{052DC509-095C-4B49-A4BD-5F92730F47E2}" type="slidenum">
              <a:rPr kumimoji="1" lang="ja-JP" altLang="en-US" smtClean="0"/>
              <a:pPr/>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fld id="{775DE599-81A1-4C84-88D2-FF7C5A16CFCB}" type="datetimeFigureOut">
              <a:rPr kumimoji="1" lang="ja-JP" altLang="en-US" smtClean="0"/>
              <a:pPr/>
              <a:t>2012/5/29</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a:lvl1pPr>
          </a:lstStyle>
          <a:p>
            <a:fld id="{052DC509-095C-4B49-A4BD-5F92730F47E2}"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900113" y="1557338"/>
            <a:ext cx="3811587" cy="4421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864100" y="1557338"/>
            <a:ext cx="3811588" cy="4421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fld id="{775DE599-81A1-4C84-88D2-FF7C5A16CFCB}" type="datetimeFigureOut">
              <a:rPr kumimoji="1" lang="ja-JP" altLang="en-US" smtClean="0"/>
              <a:pPr/>
              <a:t>2012/5/29</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a:lvl1pPr>
          </a:lstStyle>
          <a:p>
            <a:fld id="{052DC509-095C-4B49-A4BD-5F92730F47E2}"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fld id="{775DE599-81A1-4C84-88D2-FF7C5A16CFCB}" type="datetimeFigureOut">
              <a:rPr kumimoji="1" lang="ja-JP" altLang="en-US" smtClean="0"/>
              <a:pPr/>
              <a:t>2012/5/29</a:t>
            </a:fld>
            <a:endParaRPr kumimoji="1" lang="ja-JP" altLang="en-US"/>
          </a:p>
        </p:txBody>
      </p:sp>
      <p:sp>
        <p:nvSpPr>
          <p:cNvPr id="8" name="フッター プレースホルダ 7"/>
          <p:cNvSpPr>
            <a:spLocks noGrp="1"/>
          </p:cNvSpPr>
          <p:nvPr>
            <p:ph type="ftr" sz="quarter" idx="11"/>
          </p:nvPr>
        </p:nvSpPr>
        <p:spPr/>
        <p:txBody>
          <a:bodyPr/>
          <a:lstStyle>
            <a:lvl1pPr>
              <a:defRPr/>
            </a:lvl1pPr>
          </a:lstStyle>
          <a:p>
            <a:endParaRPr kumimoji="1" lang="ja-JP" altLang="en-US"/>
          </a:p>
        </p:txBody>
      </p:sp>
      <p:sp>
        <p:nvSpPr>
          <p:cNvPr id="9" name="スライド番号プレースホルダ 8"/>
          <p:cNvSpPr>
            <a:spLocks noGrp="1"/>
          </p:cNvSpPr>
          <p:nvPr>
            <p:ph type="sldNum" sz="quarter" idx="12"/>
          </p:nvPr>
        </p:nvSpPr>
        <p:spPr/>
        <p:txBody>
          <a:bodyPr/>
          <a:lstStyle>
            <a:lvl1pPr>
              <a:defRPr/>
            </a:lvl1pPr>
          </a:lstStyle>
          <a:p>
            <a:fld id="{052DC509-095C-4B49-A4BD-5F92730F47E2}" type="slidenum">
              <a:rPr kumimoji="1" lang="ja-JP" altLang="en-US" smtClean="0"/>
              <a:pPr/>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fld id="{775DE599-81A1-4C84-88D2-FF7C5A16CFCB}" type="datetimeFigureOut">
              <a:rPr kumimoji="1" lang="ja-JP" altLang="en-US" smtClean="0"/>
              <a:pPr/>
              <a:t>2012/5/29</a:t>
            </a:fld>
            <a:endParaRPr kumimoji="1" lang="ja-JP" altLang="en-US"/>
          </a:p>
        </p:txBody>
      </p:sp>
      <p:sp>
        <p:nvSpPr>
          <p:cNvPr id="4" name="フッター プレースホルダ 3"/>
          <p:cNvSpPr>
            <a:spLocks noGrp="1"/>
          </p:cNvSpPr>
          <p:nvPr>
            <p:ph type="ftr" sz="quarter" idx="11"/>
          </p:nvPr>
        </p:nvSpPr>
        <p:spPr/>
        <p:txBody>
          <a:bodyPr/>
          <a:lstStyle>
            <a:lvl1pPr>
              <a:defRPr/>
            </a:lvl1pPr>
          </a:lstStyle>
          <a:p>
            <a:endParaRPr kumimoji="1" lang="ja-JP" altLang="en-US"/>
          </a:p>
        </p:txBody>
      </p:sp>
      <p:sp>
        <p:nvSpPr>
          <p:cNvPr id="5" name="スライド番号プレースホルダ 4"/>
          <p:cNvSpPr>
            <a:spLocks noGrp="1"/>
          </p:cNvSpPr>
          <p:nvPr>
            <p:ph type="sldNum" sz="quarter" idx="12"/>
          </p:nvPr>
        </p:nvSpPr>
        <p:spPr/>
        <p:txBody>
          <a:bodyPr/>
          <a:lstStyle>
            <a:lvl1pPr>
              <a:defRPr/>
            </a:lvl1pPr>
          </a:lstStyle>
          <a:p>
            <a:fld id="{052DC509-095C-4B49-A4BD-5F92730F47E2}"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fld id="{775DE599-81A1-4C84-88D2-FF7C5A16CFCB}" type="datetimeFigureOut">
              <a:rPr kumimoji="1" lang="ja-JP" altLang="en-US" smtClean="0"/>
              <a:pPr/>
              <a:t>2012/5/29</a:t>
            </a:fld>
            <a:endParaRPr kumimoji="1" lang="ja-JP" altLang="en-US"/>
          </a:p>
        </p:txBody>
      </p:sp>
      <p:sp>
        <p:nvSpPr>
          <p:cNvPr id="3" name="フッター プレースホルダ 2"/>
          <p:cNvSpPr>
            <a:spLocks noGrp="1"/>
          </p:cNvSpPr>
          <p:nvPr>
            <p:ph type="ftr" sz="quarter" idx="11"/>
          </p:nvPr>
        </p:nvSpPr>
        <p:spPr/>
        <p:txBody>
          <a:bodyPr/>
          <a:lstStyle>
            <a:lvl1pPr>
              <a:defRPr/>
            </a:lvl1pPr>
          </a:lstStyle>
          <a:p>
            <a:endParaRPr kumimoji="1" lang="ja-JP" altLang="en-US"/>
          </a:p>
        </p:txBody>
      </p:sp>
      <p:sp>
        <p:nvSpPr>
          <p:cNvPr id="4" name="スライド番号プレースホルダ 3"/>
          <p:cNvSpPr>
            <a:spLocks noGrp="1"/>
          </p:cNvSpPr>
          <p:nvPr>
            <p:ph type="sldNum" sz="quarter" idx="12"/>
          </p:nvPr>
        </p:nvSpPr>
        <p:spPr/>
        <p:txBody>
          <a:bodyPr/>
          <a:lstStyle>
            <a:lvl1pPr>
              <a:defRPr/>
            </a:lvl1pPr>
          </a:lstStyle>
          <a:p>
            <a:fld id="{052DC509-095C-4B49-A4BD-5F92730F47E2}"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fld id="{775DE599-81A1-4C84-88D2-FF7C5A16CFCB}" type="datetimeFigureOut">
              <a:rPr kumimoji="1" lang="ja-JP" altLang="en-US" smtClean="0"/>
              <a:pPr/>
              <a:t>2012/5/29</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a:lvl1pPr>
          </a:lstStyle>
          <a:p>
            <a:fld id="{052DC509-095C-4B49-A4BD-5F92730F47E2}"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fld id="{775DE599-81A1-4C84-88D2-FF7C5A16CFCB}" type="datetimeFigureOut">
              <a:rPr kumimoji="1" lang="ja-JP" altLang="en-US" smtClean="0"/>
              <a:pPr/>
              <a:t>2012/5/29</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a:lvl1pPr>
          </a:lstStyle>
          <a:p>
            <a:fld id="{052DC509-095C-4B49-A4BD-5F92730F47E2}"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back_logo"/>
          <p:cNvPicPr>
            <a:picLocks noChangeAspect="1" noChangeArrowheads="1"/>
          </p:cNvPicPr>
          <p:nvPr/>
        </p:nvPicPr>
        <p:blipFill>
          <a:blip r:embed="rId15" cstate="print"/>
          <a:srcRect/>
          <a:stretch>
            <a:fillRect/>
          </a:stretch>
        </p:blipFill>
        <p:spPr bwMode="auto">
          <a:xfrm>
            <a:off x="0" y="539750"/>
            <a:ext cx="4667250" cy="5948363"/>
          </a:xfrm>
          <a:prstGeom prst="rect">
            <a:avLst/>
          </a:prstGeom>
          <a:noFill/>
        </p:spPr>
      </p:pic>
      <p:sp>
        <p:nvSpPr>
          <p:cNvPr id="3075" name="Rectangle 3"/>
          <p:cNvSpPr>
            <a:spLocks noGrp="1" noChangeArrowheads="1"/>
          </p:cNvSpPr>
          <p:nvPr>
            <p:ph type="body" idx="1"/>
          </p:nvPr>
        </p:nvSpPr>
        <p:spPr bwMode="auto">
          <a:xfrm>
            <a:off x="900113" y="1557338"/>
            <a:ext cx="7775575" cy="4421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076" name="Rectangle 4"/>
          <p:cNvSpPr>
            <a:spLocks noGrp="1" noChangeArrowheads="1"/>
          </p:cNvSpPr>
          <p:nvPr>
            <p:ph type="title"/>
          </p:nvPr>
        </p:nvSpPr>
        <p:spPr bwMode="auto">
          <a:xfrm>
            <a:off x="684213" y="692150"/>
            <a:ext cx="7991475" cy="7921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3077"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775DE599-81A1-4C84-88D2-FF7C5A16CFCB}" type="datetimeFigureOut">
              <a:rPr kumimoji="1" lang="ja-JP" altLang="en-US" smtClean="0"/>
              <a:pPr/>
              <a:t>2012/5/29</a:t>
            </a:fld>
            <a:endParaRPr kumimoji="1" lang="ja-JP" altLang="en-US"/>
          </a:p>
        </p:txBody>
      </p:sp>
      <p:sp>
        <p:nvSpPr>
          <p:cNvPr id="3078"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kumimoji="1" lang="ja-JP" altLang="en-US"/>
          </a:p>
        </p:txBody>
      </p:sp>
      <p:sp>
        <p:nvSpPr>
          <p:cNvPr id="3079"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52DC509-095C-4B49-A4BD-5F92730F47E2}" type="slidenum">
              <a:rPr kumimoji="1" lang="ja-JP" altLang="en-US" smtClean="0"/>
              <a:pPr/>
              <a:t>&lt;#&gt;</a:t>
            </a:fld>
            <a:endParaRPr kumimoji="1" lang="ja-JP" altLang="en-US"/>
          </a:p>
        </p:txBody>
      </p:sp>
      <p:pic>
        <p:nvPicPr>
          <p:cNvPr id="3081" name="Picture 9" descr="ym-03"/>
          <p:cNvPicPr>
            <a:picLocks noChangeAspect="1" noChangeArrowheads="1"/>
          </p:cNvPicPr>
          <p:nvPr/>
        </p:nvPicPr>
        <p:blipFill>
          <a:blip r:embed="rId16" cstate="print"/>
          <a:srcRect/>
          <a:stretch>
            <a:fillRect/>
          </a:stretch>
        </p:blipFill>
        <p:spPr bwMode="auto">
          <a:xfrm>
            <a:off x="4933950" y="76200"/>
            <a:ext cx="4133850" cy="382588"/>
          </a:xfrm>
          <a:prstGeom prst="rect">
            <a:avLst/>
          </a:prstGeom>
          <a:noFill/>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l" rtl="0" eaLnBrk="1" fontAlgn="base" hangingPunct="1">
        <a:spcBef>
          <a:spcPct val="0"/>
        </a:spcBef>
        <a:spcAft>
          <a:spcPct val="0"/>
        </a:spcAft>
        <a:defRPr kumimoji="1" sz="3600">
          <a:solidFill>
            <a:srgbClr val="669900"/>
          </a:solidFill>
          <a:latin typeface="+mj-lt"/>
          <a:ea typeface="+mj-ea"/>
          <a:cs typeface="+mj-cs"/>
        </a:defRPr>
      </a:lvl1pPr>
      <a:lvl2pPr algn="l" rtl="0" eaLnBrk="1" fontAlgn="base" hangingPunct="1">
        <a:spcBef>
          <a:spcPct val="0"/>
        </a:spcBef>
        <a:spcAft>
          <a:spcPct val="0"/>
        </a:spcAft>
        <a:defRPr kumimoji="1" sz="3600">
          <a:solidFill>
            <a:srgbClr val="669900"/>
          </a:solidFill>
          <a:latin typeface="Arial" charset="0"/>
          <a:ea typeface="ＭＳ Ｐゴシック" charset="-128"/>
        </a:defRPr>
      </a:lvl2pPr>
      <a:lvl3pPr algn="l" rtl="0" eaLnBrk="1" fontAlgn="base" hangingPunct="1">
        <a:spcBef>
          <a:spcPct val="0"/>
        </a:spcBef>
        <a:spcAft>
          <a:spcPct val="0"/>
        </a:spcAft>
        <a:defRPr kumimoji="1" sz="3600">
          <a:solidFill>
            <a:srgbClr val="669900"/>
          </a:solidFill>
          <a:latin typeface="Arial" charset="0"/>
          <a:ea typeface="ＭＳ Ｐゴシック" charset="-128"/>
        </a:defRPr>
      </a:lvl3pPr>
      <a:lvl4pPr algn="l" rtl="0" eaLnBrk="1" fontAlgn="base" hangingPunct="1">
        <a:spcBef>
          <a:spcPct val="0"/>
        </a:spcBef>
        <a:spcAft>
          <a:spcPct val="0"/>
        </a:spcAft>
        <a:defRPr kumimoji="1" sz="3600">
          <a:solidFill>
            <a:srgbClr val="669900"/>
          </a:solidFill>
          <a:latin typeface="Arial" charset="0"/>
          <a:ea typeface="ＭＳ Ｐゴシック" charset="-128"/>
        </a:defRPr>
      </a:lvl4pPr>
      <a:lvl5pPr algn="l" rtl="0" eaLnBrk="1" fontAlgn="base" hangingPunct="1">
        <a:spcBef>
          <a:spcPct val="0"/>
        </a:spcBef>
        <a:spcAft>
          <a:spcPct val="0"/>
        </a:spcAft>
        <a:defRPr kumimoji="1" sz="3600">
          <a:solidFill>
            <a:srgbClr val="669900"/>
          </a:solidFill>
          <a:latin typeface="Arial" charset="0"/>
          <a:ea typeface="ＭＳ Ｐゴシック" charset="-128"/>
        </a:defRPr>
      </a:lvl5pPr>
      <a:lvl6pPr marL="457200" algn="l" rtl="0" eaLnBrk="1" fontAlgn="base" hangingPunct="1">
        <a:spcBef>
          <a:spcPct val="0"/>
        </a:spcBef>
        <a:spcAft>
          <a:spcPct val="0"/>
        </a:spcAft>
        <a:defRPr kumimoji="1" sz="3600">
          <a:solidFill>
            <a:srgbClr val="669900"/>
          </a:solidFill>
          <a:latin typeface="Arial" charset="0"/>
          <a:ea typeface="ＭＳ Ｐゴシック" charset="-128"/>
        </a:defRPr>
      </a:lvl6pPr>
      <a:lvl7pPr marL="914400" algn="l" rtl="0" eaLnBrk="1" fontAlgn="base" hangingPunct="1">
        <a:spcBef>
          <a:spcPct val="0"/>
        </a:spcBef>
        <a:spcAft>
          <a:spcPct val="0"/>
        </a:spcAft>
        <a:defRPr kumimoji="1" sz="3600">
          <a:solidFill>
            <a:srgbClr val="669900"/>
          </a:solidFill>
          <a:latin typeface="Arial" charset="0"/>
          <a:ea typeface="ＭＳ Ｐゴシック" charset="-128"/>
        </a:defRPr>
      </a:lvl7pPr>
      <a:lvl8pPr marL="1371600" algn="l" rtl="0" eaLnBrk="1" fontAlgn="base" hangingPunct="1">
        <a:spcBef>
          <a:spcPct val="0"/>
        </a:spcBef>
        <a:spcAft>
          <a:spcPct val="0"/>
        </a:spcAft>
        <a:defRPr kumimoji="1" sz="3600">
          <a:solidFill>
            <a:srgbClr val="669900"/>
          </a:solidFill>
          <a:latin typeface="Arial" charset="0"/>
          <a:ea typeface="ＭＳ Ｐゴシック" charset="-128"/>
        </a:defRPr>
      </a:lvl8pPr>
      <a:lvl9pPr marL="1828800" algn="l" rtl="0" eaLnBrk="1" fontAlgn="base" hangingPunct="1">
        <a:spcBef>
          <a:spcPct val="0"/>
        </a:spcBef>
        <a:spcAft>
          <a:spcPct val="0"/>
        </a:spcAft>
        <a:defRPr kumimoji="1" sz="3600">
          <a:solidFill>
            <a:srgbClr val="669900"/>
          </a:solidFill>
          <a:latin typeface="Arial" charset="0"/>
          <a:ea typeface="ＭＳ Ｐゴシック" charset="-128"/>
        </a:defRPr>
      </a:lvl9pPr>
    </p:titleStyle>
    <p:bodyStyle>
      <a:lvl1pPr marL="263525" indent="-263525" algn="l" rtl="0" eaLnBrk="1" fontAlgn="base" hangingPunct="1">
        <a:spcBef>
          <a:spcPct val="20000"/>
        </a:spcBef>
        <a:spcAft>
          <a:spcPct val="0"/>
        </a:spcAft>
        <a:buFont typeface="Wingdings" pitchFamily="32" charset="2"/>
        <a:buChar char="n"/>
        <a:defRPr kumimoji="1" sz="3200">
          <a:solidFill>
            <a:srgbClr val="5F5F5F"/>
          </a:solidFill>
          <a:latin typeface="+mn-lt"/>
          <a:ea typeface="+mn-ea"/>
          <a:cs typeface="+mn-cs"/>
        </a:defRPr>
      </a:lvl1pPr>
      <a:lvl2pPr marL="742950" indent="-285750" algn="l" rtl="0" eaLnBrk="1" fontAlgn="base" hangingPunct="1">
        <a:spcBef>
          <a:spcPct val="20000"/>
        </a:spcBef>
        <a:spcAft>
          <a:spcPct val="0"/>
        </a:spcAft>
        <a:defRPr kumimoji="1" sz="2800">
          <a:solidFill>
            <a:srgbClr val="5F5F5F"/>
          </a:solidFill>
          <a:latin typeface="+mn-lt"/>
          <a:ea typeface="+mn-ea"/>
        </a:defRPr>
      </a:lvl2pPr>
      <a:lvl3pPr marL="1143000" indent="-228600" algn="l" rtl="0" eaLnBrk="1" fontAlgn="base" hangingPunct="1">
        <a:spcBef>
          <a:spcPct val="20000"/>
        </a:spcBef>
        <a:spcAft>
          <a:spcPct val="0"/>
        </a:spcAft>
        <a:defRPr kumimoji="1" sz="2400">
          <a:solidFill>
            <a:srgbClr val="5F5F5F"/>
          </a:solidFill>
          <a:latin typeface="+mn-lt"/>
          <a:ea typeface="+mn-ea"/>
        </a:defRPr>
      </a:lvl3pPr>
      <a:lvl4pPr marL="1600200" indent="-228600" algn="l" rtl="0" eaLnBrk="1" fontAlgn="base" hangingPunct="1">
        <a:spcBef>
          <a:spcPct val="20000"/>
        </a:spcBef>
        <a:spcAft>
          <a:spcPct val="0"/>
        </a:spcAft>
        <a:defRPr kumimoji="1" sz="2000">
          <a:solidFill>
            <a:srgbClr val="5F5F5F"/>
          </a:solidFill>
          <a:latin typeface="+mn-lt"/>
          <a:ea typeface="+mn-ea"/>
        </a:defRPr>
      </a:lvl4pPr>
      <a:lvl5pPr marL="2057400" indent="-228600" algn="l" rtl="0" eaLnBrk="1" fontAlgn="base" hangingPunct="1">
        <a:spcBef>
          <a:spcPct val="20000"/>
        </a:spcBef>
        <a:spcAft>
          <a:spcPct val="0"/>
        </a:spcAft>
        <a:defRPr kumimoji="1" sz="2000">
          <a:solidFill>
            <a:srgbClr val="5F5F5F"/>
          </a:solidFill>
          <a:latin typeface="+mn-lt"/>
          <a:ea typeface="+mn-ea"/>
        </a:defRPr>
      </a:lvl5pPr>
      <a:lvl6pPr marL="2514600" indent="-228600" algn="l" rtl="0" eaLnBrk="1" fontAlgn="base" hangingPunct="1">
        <a:spcBef>
          <a:spcPct val="20000"/>
        </a:spcBef>
        <a:spcAft>
          <a:spcPct val="0"/>
        </a:spcAft>
        <a:defRPr kumimoji="1" sz="2000">
          <a:solidFill>
            <a:srgbClr val="5F5F5F"/>
          </a:solidFill>
          <a:latin typeface="+mn-lt"/>
          <a:ea typeface="+mn-ea"/>
        </a:defRPr>
      </a:lvl6pPr>
      <a:lvl7pPr marL="2971800" indent="-228600" algn="l" rtl="0" eaLnBrk="1" fontAlgn="base" hangingPunct="1">
        <a:spcBef>
          <a:spcPct val="20000"/>
        </a:spcBef>
        <a:spcAft>
          <a:spcPct val="0"/>
        </a:spcAft>
        <a:defRPr kumimoji="1" sz="2000">
          <a:solidFill>
            <a:srgbClr val="5F5F5F"/>
          </a:solidFill>
          <a:latin typeface="+mn-lt"/>
          <a:ea typeface="+mn-ea"/>
        </a:defRPr>
      </a:lvl7pPr>
      <a:lvl8pPr marL="3429000" indent="-228600" algn="l" rtl="0" eaLnBrk="1" fontAlgn="base" hangingPunct="1">
        <a:spcBef>
          <a:spcPct val="20000"/>
        </a:spcBef>
        <a:spcAft>
          <a:spcPct val="0"/>
        </a:spcAft>
        <a:defRPr kumimoji="1" sz="2000">
          <a:solidFill>
            <a:srgbClr val="5F5F5F"/>
          </a:solidFill>
          <a:latin typeface="+mn-lt"/>
          <a:ea typeface="+mn-ea"/>
        </a:defRPr>
      </a:lvl8pPr>
      <a:lvl9pPr marL="3886200" indent="-228600" algn="l" rtl="0" eaLnBrk="1" fontAlgn="base" hangingPunct="1">
        <a:spcBef>
          <a:spcPct val="20000"/>
        </a:spcBef>
        <a:spcAft>
          <a:spcPct val="0"/>
        </a:spcAft>
        <a:defRPr kumimoji="1" sz="2000">
          <a:solidFill>
            <a:srgbClr val="5F5F5F"/>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3.xml"/><Relationship Id="rId5" Type="http://schemas.openxmlformats.org/officeDocument/2006/relationships/image" Target="../media/image47.jpeg"/><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899592" y="4005064"/>
            <a:ext cx="7200800" cy="1680592"/>
          </a:xfrm>
        </p:spPr>
        <p:txBody>
          <a:bodyPr>
            <a:normAutofit/>
          </a:bodyPr>
          <a:lstStyle/>
          <a:p>
            <a:endParaRPr kumimoji="1" lang="en-US" altLang="ja-JP" dirty="0" smtClean="0">
              <a:solidFill>
                <a:schemeClr val="tx1"/>
              </a:solidFill>
            </a:endParaRPr>
          </a:p>
          <a:p>
            <a:r>
              <a:rPr kumimoji="1" lang="ja-JP" altLang="en-US" sz="4000" dirty="0" smtClean="0">
                <a:solidFill>
                  <a:schemeClr val="tx1"/>
                </a:solidFill>
              </a:rPr>
              <a:t>山口大学</a:t>
            </a:r>
            <a:r>
              <a:rPr lang="ja-JP" altLang="en-US" sz="4000" dirty="0" smtClean="0">
                <a:solidFill>
                  <a:schemeClr val="tx1"/>
                </a:solidFill>
              </a:rPr>
              <a:t>客員教授　原田　博</a:t>
            </a:r>
            <a:endParaRPr lang="en-US" altLang="ja-JP" sz="4000" dirty="0" smtClean="0">
              <a:solidFill>
                <a:schemeClr val="tx1"/>
              </a:solidFill>
            </a:endParaRPr>
          </a:p>
          <a:p>
            <a:endParaRPr lang="en-US" altLang="ja-JP" dirty="0" smtClean="0">
              <a:solidFill>
                <a:schemeClr val="tx1"/>
              </a:solidFill>
            </a:endParaRPr>
          </a:p>
          <a:p>
            <a:endParaRPr lang="en-US" altLang="ja-JP" dirty="0" smtClean="0">
              <a:solidFill>
                <a:schemeClr val="tx1"/>
              </a:solidFill>
            </a:endParaRPr>
          </a:p>
          <a:p>
            <a:endParaRPr lang="en-US" altLang="ja-JP" dirty="0" smtClean="0">
              <a:solidFill>
                <a:schemeClr val="tx1"/>
              </a:solidFill>
            </a:endParaRPr>
          </a:p>
        </p:txBody>
      </p:sp>
      <p:sp>
        <p:nvSpPr>
          <p:cNvPr id="2" name="タイトル 1"/>
          <p:cNvSpPr>
            <a:spLocks noGrp="1"/>
          </p:cNvSpPr>
          <p:nvPr>
            <p:ph type="ctrTitle"/>
          </p:nvPr>
        </p:nvSpPr>
        <p:spPr>
          <a:xfrm>
            <a:off x="0" y="1196752"/>
            <a:ext cx="9144000" cy="2376264"/>
          </a:xfrm>
        </p:spPr>
        <p:txBody>
          <a:bodyPr>
            <a:noAutofit/>
          </a:bodyPr>
          <a:lstStyle/>
          <a:p>
            <a:r>
              <a:rPr kumimoji="1" lang="ja-JP" altLang="en-US" sz="5200" dirty="0" smtClean="0"/>
              <a:t>ベトナム国における</a:t>
            </a:r>
            <a:r>
              <a:rPr kumimoji="1" lang="en-US" altLang="ja-JP" sz="5200" dirty="0" smtClean="0"/>
              <a:t/>
            </a:r>
            <a:br>
              <a:rPr kumimoji="1" lang="en-US" altLang="ja-JP" sz="5200" dirty="0" smtClean="0"/>
            </a:br>
            <a:r>
              <a:rPr kumimoji="1" lang="ja-JP" altLang="en-US" sz="5200" dirty="0" smtClean="0"/>
              <a:t>産学公連携国際協力推進事業</a:t>
            </a:r>
            <a:endParaRPr kumimoji="1" lang="ja-JP" altLang="en-US" sz="5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DSCN1814"/>
          <p:cNvPicPr>
            <a:picLocks noChangeAspect="1" noChangeArrowheads="1"/>
          </p:cNvPicPr>
          <p:nvPr/>
        </p:nvPicPr>
        <p:blipFill>
          <a:blip r:embed="rId2" cstate="print"/>
          <a:srcRect/>
          <a:stretch>
            <a:fillRect/>
          </a:stretch>
        </p:blipFill>
        <p:spPr bwMode="auto">
          <a:xfrm>
            <a:off x="0" y="0"/>
            <a:ext cx="4427538" cy="3321050"/>
          </a:xfrm>
          <a:prstGeom prst="rect">
            <a:avLst/>
          </a:prstGeom>
          <a:noFill/>
          <a:ln w="9525">
            <a:noFill/>
            <a:miter lim="800000"/>
            <a:headEnd/>
            <a:tailEnd/>
          </a:ln>
        </p:spPr>
      </p:pic>
      <p:sp>
        <p:nvSpPr>
          <p:cNvPr id="171013" name="Text Box 5"/>
          <p:cNvSpPr txBox="1">
            <a:spLocks noChangeArrowheads="1"/>
          </p:cNvSpPr>
          <p:nvPr/>
        </p:nvSpPr>
        <p:spPr bwMode="auto">
          <a:xfrm>
            <a:off x="1116013" y="2492375"/>
            <a:ext cx="3311525" cy="779463"/>
          </a:xfrm>
          <a:prstGeom prst="rect">
            <a:avLst/>
          </a:prstGeom>
          <a:noFill/>
          <a:ln w="9525" algn="ctr">
            <a:noFill/>
            <a:miter lim="800000"/>
            <a:headEnd/>
            <a:tailEnd/>
          </a:ln>
          <a:effectLst/>
        </p:spPr>
        <p:txBody>
          <a:bodyPr>
            <a:spAutoFit/>
          </a:bodyPr>
          <a:lstStyle/>
          <a:p>
            <a:pPr>
              <a:defRPr/>
            </a:pPr>
            <a:r>
              <a:rPr lang="ja-JP" altLang="en-US" b="1" dirty="0">
                <a:solidFill>
                  <a:schemeClr val="bg1"/>
                </a:solidFill>
                <a:effectLst>
                  <a:outerShdw blurRad="38100" dist="38100" dir="2700000" algn="tl">
                    <a:srgbClr val="000000"/>
                  </a:outerShdw>
                </a:effectLst>
                <a:ea typeface="HG丸ｺﾞｼｯｸM-PRO" pitchFamily="50" charset="-128"/>
              </a:rPr>
              <a:t>黄色の建物は公共建築</a:t>
            </a:r>
          </a:p>
          <a:p>
            <a:pPr>
              <a:defRPr/>
            </a:pPr>
            <a:r>
              <a:rPr lang="ja-JP" altLang="en-US" b="1" dirty="0">
                <a:solidFill>
                  <a:schemeClr val="bg1"/>
                </a:solidFill>
                <a:effectLst>
                  <a:outerShdw blurRad="38100" dist="38100" dir="2700000" algn="tl">
                    <a:srgbClr val="000000"/>
                  </a:outerShdw>
                </a:effectLst>
                <a:ea typeface="HG丸ｺﾞｼｯｸM-PRO" pitchFamily="50" charset="-128"/>
              </a:rPr>
              <a:t>これは田舎の人民公社</a:t>
            </a:r>
          </a:p>
        </p:txBody>
      </p:sp>
      <p:pic>
        <p:nvPicPr>
          <p:cNvPr id="10244" name="Picture 7" descr="DSCN1813"/>
          <p:cNvPicPr>
            <a:picLocks noChangeAspect="1" noChangeArrowheads="1"/>
          </p:cNvPicPr>
          <p:nvPr/>
        </p:nvPicPr>
        <p:blipFill>
          <a:blip r:embed="rId3" cstate="print"/>
          <a:srcRect/>
          <a:stretch>
            <a:fillRect/>
          </a:stretch>
        </p:blipFill>
        <p:spPr bwMode="auto">
          <a:xfrm>
            <a:off x="4500563" y="0"/>
            <a:ext cx="4464050" cy="3348038"/>
          </a:xfrm>
          <a:prstGeom prst="rect">
            <a:avLst/>
          </a:prstGeom>
          <a:noFill/>
          <a:ln w="9525">
            <a:noFill/>
            <a:miter lim="800000"/>
            <a:headEnd/>
            <a:tailEnd/>
          </a:ln>
        </p:spPr>
      </p:pic>
      <p:sp>
        <p:nvSpPr>
          <p:cNvPr id="171016" name="Text Box 8"/>
          <p:cNvSpPr txBox="1">
            <a:spLocks noChangeArrowheads="1"/>
          </p:cNvSpPr>
          <p:nvPr/>
        </p:nvSpPr>
        <p:spPr bwMode="auto">
          <a:xfrm>
            <a:off x="5219700" y="2636838"/>
            <a:ext cx="3311525" cy="641350"/>
          </a:xfrm>
          <a:prstGeom prst="rect">
            <a:avLst/>
          </a:prstGeom>
          <a:noFill/>
          <a:ln w="9525" algn="ctr">
            <a:noFill/>
            <a:miter lim="800000"/>
            <a:headEnd/>
            <a:tailEnd/>
          </a:ln>
          <a:effectLst/>
        </p:spPr>
        <p:txBody>
          <a:bodyPr>
            <a:spAutoFit/>
          </a:bodyPr>
          <a:lstStyle/>
          <a:p>
            <a:pPr>
              <a:defRPr/>
            </a:pPr>
            <a:r>
              <a:rPr lang="ja-JP" altLang="en-US" b="1">
                <a:solidFill>
                  <a:schemeClr val="bg1"/>
                </a:solidFill>
                <a:effectLst>
                  <a:outerShdw blurRad="38100" dist="38100" dir="2700000" algn="tl">
                    <a:srgbClr val="000000"/>
                  </a:outerShdw>
                </a:effectLst>
                <a:ea typeface="HG丸ｺﾞｼｯｸM-PRO" pitchFamily="50" charset="-128"/>
              </a:rPr>
              <a:t>ＪＩＣＡのＯＤＡをＰＲするためのポスター</a:t>
            </a:r>
          </a:p>
        </p:txBody>
      </p:sp>
      <p:pic>
        <p:nvPicPr>
          <p:cNvPr id="10246" name="Picture 9" descr="DSCN1832"/>
          <p:cNvPicPr>
            <a:picLocks noChangeAspect="1" noChangeArrowheads="1"/>
          </p:cNvPicPr>
          <p:nvPr/>
        </p:nvPicPr>
        <p:blipFill>
          <a:blip r:embed="rId4" cstate="print"/>
          <a:srcRect/>
          <a:stretch>
            <a:fillRect/>
          </a:stretch>
        </p:blipFill>
        <p:spPr bwMode="auto">
          <a:xfrm>
            <a:off x="0" y="3357563"/>
            <a:ext cx="4500563" cy="3376612"/>
          </a:xfrm>
          <a:prstGeom prst="rect">
            <a:avLst/>
          </a:prstGeom>
          <a:noFill/>
          <a:ln w="9525">
            <a:noFill/>
            <a:miter lim="800000"/>
            <a:headEnd/>
            <a:tailEnd/>
          </a:ln>
        </p:spPr>
      </p:pic>
      <p:sp>
        <p:nvSpPr>
          <p:cNvPr id="171018" name="Text Box 10"/>
          <p:cNvSpPr txBox="1">
            <a:spLocks noChangeArrowheads="1"/>
          </p:cNvSpPr>
          <p:nvPr/>
        </p:nvSpPr>
        <p:spPr bwMode="auto">
          <a:xfrm>
            <a:off x="900113" y="3500438"/>
            <a:ext cx="3311525" cy="366712"/>
          </a:xfrm>
          <a:prstGeom prst="rect">
            <a:avLst/>
          </a:prstGeom>
          <a:noFill/>
          <a:ln w="9525" algn="ctr">
            <a:noFill/>
            <a:miter lim="800000"/>
            <a:headEnd/>
            <a:tailEnd/>
          </a:ln>
          <a:effectLst/>
        </p:spPr>
        <p:txBody>
          <a:bodyPr>
            <a:spAutoFit/>
          </a:bodyPr>
          <a:lstStyle/>
          <a:p>
            <a:pPr>
              <a:defRPr/>
            </a:pPr>
            <a:r>
              <a:rPr lang="ja-JP" altLang="en-US" b="1">
                <a:solidFill>
                  <a:schemeClr val="bg1"/>
                </a:solidFill>
                <a:effectLst>
                  <a:outerShdw blurRad="38100" dist="38100" dir="2700000" algn="tl">
                    <a:srgbClr val="000000"/>
                  </a:outerShdw>
                </a:effectLst>
                <a:ea typeface="HG丸ｺﾞｼｯｸM-PRO" pitchFamily="50" charset="-128"/>
              </a:rPr>
              <a:t>人民委員会の立派な講堂</a:t>
            </a:r>
          </a:p>
        </p:txBody>
      </p:sp>
      <p:pic>
        <p:nvPicPr>
          <p:cNvPr id="10248" name="Picture 11" descr="DSCN1833"/>
          <p:cNvPicPr>
            <a:picLocks noChangeAspect="1" noChangeArrowheads="1"/>
          </p:cNvPicPr>
          <p:nvPr/>
        </p:nvPicPr>
        <p:blipFill>
          <a:blip r:embed="rId5" cstate="print"/>
          <a:srcRect/>
          <a:stretch>
            <a:fillRect/>
          </a:stretch>
        </p:blipFill>
        <p:spPr bwMode="auto">
          <a:xfrm>
            <a:off x="4500563" y="3429000"/>
            <a:ext cx="4464050" cy="3348038"/>
          </a:xfrm>
          <a:prstGeom prst="rect">
            <a:avLst/>
          </a:prstGeom>
          <a:noFill/>
          <a:ln w="9525">
            <a:noFill/>
            <a:miter lim="800000"/>
            <a:headEnd/>
            <a:tailEnd/>
          </a:ln>
        </p:spPr>
      </p:pic>
      <p:sp>
        <p:nvSpPr>
          <p:cNvPr id="171020" name="Text Box 12"/>
          <p:cNvSpPr txBox="1">
            <a:spLocks noChangeArrowheads="1"/>
          </p:cNvSpPr>
          <p:nvPr/>
        </p:nvSpPr>
        <p:spPr bwMode="auto">
          <a:xfrm>
            <a:off x="4787900" y="3500438"/>
            <a:ext cx="3311525" cy="641350"/>
          </a:xfrm>
          <a:prstGeom prst="rect">
            <a:avLst/>
          </a:prstGeom>
          <a:noFill/>
          <a:ln w="9525" algn="ctr">
            <a:noFill/>
            <a:miter lim="800000"/>
            <a:headEnd/>
            <a:tailEnd/>
          </a:ln>
          <a:effectLst/>
        </p:spPr>
        <p:txBody>
          <a:bodyPr>
            <a:spAutoFit/>
          </a:bodyPr>
          <a:lstStyle/>
          <a:p>
            <a:pPr>
              <a:defRPr/>
            </a:pPr>
            <a:r>
              <a:rPr lang="ja-JP" altLang="en-US" b="1">
                <a:solidFill>
                  <a:schemeClr val="bg1"/>
                </a:solidFill>
                <a:effectLst>
                  <a:outerShdw blurRad="38100" dist="38100" dir="2700000" algn="tl">
                    <a:srgbClr val="000000"/>
                  </a:outerShdw>
                </a:effectLst>
                <a:ea typeface="HG丸ｺﾞｼｯｸM-PRO" pitchFamily="50" charset="-128"/>
              </a:rPr>
              <a:t>日本の援助で作った放送用スピーカー（農水省）</a:t>
            </a:r>
          </a:p>
        </p:txBody>
      </p:sp>
      <p:sp>
        <p:nvSpPr>
          <p:cNvPr id="10250" name="WordArt 13"/>
          <p:cNvSpPr>
            <a:spLocks noChangeArrowheads="1" noChangeShapeType="1" noTextEdit="1"/>
          </p:cNvSpPr>
          <p:nvPr/>
        </p:nvSpPr>
        <p:spPr bwMode="auto">
          <a:xfrm>
            <a:off x="2339975" y="260350"/>
            <a:ext cx="4464050" cy="792163"/>
          </a:xfrm>
          <a:prstGeom prst="rect">
            <a:avLst/>
          </a:prstGeom>
        </p:spPr>
        <p:txBody>
          <a:bodyPr wrap="none" fromWordArt="1">
            <a:prstTxWarp prst="textPlain">
              <a:avLst>
                <a:gd name="adj" fmla="val 50000"/>
              </a:avLst>
            </a:prstTxWarp>
          </a:bodyPr>
          <a:lstStyle/>
          <a:p>
            <a:r>
              <a:rPr lang="en-US" altLang="ja-JP" sz="7200" kern="10">
                <a:ln w="12700">
                  <a:solidFill>
                    <a:srgbClr val="3333CC"/>
                  </a:solidFill>
                  <a:round/>
                  <a:headEnd/>
                  <a:tailEnd/>
                </a:ln>
                <a:solidFill>
                  <a:srgbClr val="B2B2B2">
                    <a:alpha val="50195"/>
                  </a:srgbClr>
                </a:solidFill>
                <a:effectLst>
                  <a:outerShdw dist="45791" dir="2021404" algn="ctr" rotWithShape="0">
                    <a:srgbClr val="9999FF"/>
                  </a:outerShdw>
                </a:effectLst>
                <a:latin typeface="ＭＳ Ｐゴシック"/>
                <a:ea typeface="ＭＳ Ｐゴシック"/>
              </a:rPr>
              <a:t>Farm land</a:t>
            </a:r>
            <a:endParaRPr lang="ja-JP" altLang="en-US" sz="7200" kern="10">
              <a:ln w="12700">
                <a:solidFill>
                  <a:srgbClr val="3333CC"/>
                </a:solidFill>
                <a:round/>
                <a:headEnd/>
                <a:tailEnd/>
              </a:ln>
              <a:solidFill>
                <a:srgbClr val="B2B2B2">
                  <a:alpha val="50195"/>
                </a:srgbClr>
              </a:solidFill>
              <a:effectLst>
                <a:outerShdw dist="45791" dir="2021404" algn="ctr" rotWithShape="0">
                  <a:srgbClr val="9999FF"/>
                </a:outerShdw>
              </a:effectLst>
              <a:latin typeface="ＭＳ Ｐゴシック"/>
              <a:ea typeface="ＭＳ Ｐゴシック"/>
            </a:endParaRPr>
          </a:p>
        </p:txBody>
      </p:sp>
    </p:spTree>
    <p:extLst>
      <p:ext uri="{BB962C8B-B14F-4D97-AF65-F5344CB8AC3E}">
        <p14:creationId xmlns:p14="http://schemas.microsoft.com/office/powerpoint/2010/main" xmlns="" val="28803972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023.JPG"/>
          <p:cNvPicPr>
            <a:picLocks noChangeAspect="1"/>
          </p:cNvPicPr>
          <p:nvPr/>
        </p:nvPicPr>
        <p:blipFill>
          <a:blip r:embed="rId2" cstate="print"/>
          <a:stretch>
            <a:fillRect/>
          </a:stretch>
        </p:blipFill>
        <p:spPr>
          <a:xfrm>
            <a:off x="4572000" y="0"/>
            <a:ext cx="4572000"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図 5" descr="036.JPG"/>
          <p:cNvPicPr>
            <a:picLocks noChangeAspect="1"/>
          </p:cNvPicPr>
          <p:nvPr/>
        </p:nvPicPr>
        <p:blipFill>
          <a:blip r:embed="rId3" cstate="print"/>
          <a:stretch>
            <a:fillRect/>
          </a:stretch>
        </p:blipFill>
        <p:spPr>
          <a:xfrm>
            <a:off x="0" y="3429000"/>
            <a:ext cx="4572000"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図 6" descr="037.JPG"/>
          <p:cNvPicPr>
            <a:picLocks noChangeAspect="1"/>
          </p:cNvPicPr>
          <p:nvPr/>
        </p:nvPicPr>
        <p:blipFill>
          <a:blip r:embed="rId4" cstate="print"/>
          <a:stretch>
            <a:fillRect/>
          </a:stretch>
        </p:blipFill>
        <p:spPr>
          <a:xfrm>
            <a:off x="4572000" y="3429000"/>
            <a:ext cx="4572000"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図 8" descr="044.JPG"/>
          <p:cNvPicPr>
            <a:picLocks noChangeAspect="1"/>
          </p:cNvPicPr>
          <p:nvPr/>
        </p:nvPicPr>
        <p:blipFill>
          <a:blip r:embed="rId5" cstate="print"/>
          <a:stretch>
            <a:fillRect/>
          </a:stretch>
        </p:blipFill>
        <p:spPr>
          <a:xfrm>
            <a:off x="0" y="0"/>
            <a:ext cx="4535424" cy="3401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テキスト ボックス 7"/>
          <p:cNvSpPr txBox="1"/>
          <p:nvPr/>
        </p:nvSpPr>
        <p:spPr>
          <a:xfrm>
            <a:off x="1857356" y="3000372"/>
            <a:ext cx="714380" cy="369332"/>
          </a:xfrm>
          <a:prstGeom prst="rect">
            <a:avLst/>
          </a:prstGeom>
          <a:noFill/>
        </p:spPr>
        <p:txBody>
          <a:bodyPr wrap="square" rtlCol="0">
            <a:spAutoFit/>
          </a:bodyPr>
          <a:lstStyle/>
          <a:p>
            <a:r>
              <a:rPr kumimoji="1" lang="ja-JP" altLang="en-US" b="1" dirty="0" smtClean="0">
                <a:solidFill>
                  <a:schemeClr val="bg1"/>
                </a:solidFill>
                <a:effectLst>
                  <a:outerShdw blurRad="38100" dist="38100" dir="2700000" algn="tl">
                    <a:srgbClr val="000000">
                      <a:alpha val="43137"/>
                    </a:srgbClr>
                  </a:outerShdw>
                </a:effectLst>
                <a:latin typeface="HG丸ｺﾞｼｯｸM-PRO" pitchFamily="50" charset="-128"/>
                <a:ea typeface="HG丸ｺﾞｼｯｸM-PRO" pitchFamily="50" charset="-128"/>
              </a:rPr>
              <a:t>井堰</a:t>
            </a:r>
            <a:endParaRPr kumimoji="1" lang="ja-JP" altLang="en-US" b="1" dirty="0">
              <a:solidFill>
                <a:schemeClr val="bg1"/>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10" name="正方形/長方形 9"/>
          <p:cNvSpPr/>
          <p:nvPr/>
        </p:nvSpPr>
        <p:spPr>
          <a:xfrm>
            <a:off x="5214942" y="2643182"/>
            <a:ext cx="3671198" cy="646331"/>
          </a:xfrm>
          <a:prstGeom prst="rect">
            <a:avLst/>
          </a:prstGeom>
        </p:spPr>
        <p:txBody>
          <a:bodyPr wrap="none">
            <a:spAutoFit/>
          </a:bodyPr>
          <a:lstStyle/>
          <a:p>
            <a:pPr algn="ctr"/>
            <a:r>
              <a:rPr lang="ja-JP" altLang="en-US" b="1" dirty="0" smtClean="0">
                <a:solidFill>
                  <a:schemeClr val="bg1"/>
                </a:solidFill>
                <a:effectLst>
                  <a:outerShdw blurRad="38100" dist="38100" dir="2700000" algn="tl">
                    <a:srgbClr val="000000">
                      <a:alpha val="43137"/>
                    </a:srgbClr>
                  </a:outerShdw>
                </a:effectLst>
                <a:latin typeface="HG丸ｺﾞｼｯｸM-PRO" pitchFamily="50" charset="-128"/>
                <a:ea typeface="HG丸ｺﾞｼｯｸM-PRO" pitchFamily="50" charset="-128"/>
              </a:rPr>
              <a:t>井堰</a:t>
            </a:r>
            <a:endParaRPr lang="en-US" altLang="ja-JP" b="1" dirty="0" smtClean="0">
              <a:solidFill>
                <a:schemeClr val="bg1"/>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a:p>
            <a:pPr algn="ctr"/>
            <a:r>
              <a:rPr lang="ja-JP" altLang="en-US" b="1" dirty="0" smtClean="0">
                <a:solidFill>
                  <a:schemeClr val="bg1"/>
                </a:solidFill>
                <a:effectLst>
                  <a:outerShdw blurRad="38100" dist="38100" dir="2700000" algn="tl">
                    <a:srgbClr val="000000">
                      <a:alpha val="43137"/>
                    </a:srgbClr>
                  </a:outerShdw>
                </a:effectLst>
                <a:latin typeface="HG丸ｺﾞｼｯｸM-PRO" pitchFamily="50" charset="-128"/>
                <a:ea typeface="HG丸ｺﾞｼｯｸM-PRO" pitchFamily="50" charset="-128"/>
              </a:rPr>
              <a:t>鉄板の堰板は泥棒によく盗まれる</a:t>
            </a:r>
            <a:endParaRPr lang="ja-JP" altLang="en-US" b="1" dirty="0">
              <a:solidFill>
                <a:schemeClr val="bg1"/>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11" name="正方形/長方形 10"/>
          <p:cNvSpPr/>
          <p:nvPr/>
        </p:nvSpPr>
        <p:spPr>
          <a:xfrm>
            <a:off x="6429388" y="6357958"/>
            <a:ext cx="649537" cy="369332"/>
          </a:xfrm>
          <a:prstGeom prst="rect">
            <a:avLst/>
          </a:prstGeom>
        </p:spPr>
        <p:txBody>
          <a:bodyPr wrap="none">
            <a:spAutoFit/>
          </a:bodyPr>
          <a:lstStyle/>
          <a:p>
            <a:r>
              <a:rPr lang="ja-JP" altLang="en-US" b="1" dirty="0" smtClean="0">
                <a:solidFill>
                  <a:schemeClr val="bg1"/>
                </a:solidFill>
                <a:effectLst>
                  <a:outerShdw blurRad="38100" dist="38100" dir="2700000" algn="tl">
                    <a:srgbClr val="000000">
                      <a:alpha val="43137"/>
                    </a:srgbClr>
                  </a:outerShdw>
                </a:effectLst>
                <a:latin typeface="HG丸ｺﾞｼｯｸM-PRO" pitchFamily="50" charset="-128"/>
                <a:ea typeface="HG丸ｺﾞｼｯｸM-PRO" pitchFamily="50" charset="-128"/>
              </a:rPr>
              <a:t>井堰</a:t>
            </a:r>
            <a:endParaRPr lang="ja-JP" altLang="en-US" b="1" dirty="0">
              <a:solidFill>
                <a:schemeClr val="bg1"/>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12" name="正方形/長方形 11"/>
          <p:cNvSpPr/>
          <p:nvPr/>
        </p:nvSpPr>
        <p:spPr>
          <a:xfrm>
            <a:off x="1643042" y="6143644"/>
            <a:ext cx="1579278" cy="369332"/>
          </a:xfrm>
          <a:prstGeom prst="rect">
            <a:avLst/>
          </a:prstGeom>
        </p:spPr>
        <p:txBody>
          <a:bodyPr wrap="none">
            <a:spAutoFit/>
          </a:bodyPr>
          <a:lstStyle/>
          <a:p>
            <a:r>
              <a:rPr lang="ja-JP" altLang="en-US" b="1" dirty="0" smtClean="0">
                <a:solidFill>
                  <a:schemeClr val="bg1"/>
                </a:solidFill>
                <a:effectLst>
                  <a:outerShdw blurRad="38100" dist="38100" dir="2700000" algn="tl">
                    <a:srgbClr val="000000">
                      <a:alpha val="43137"/>
                    </a:srgbClr>
                  </a:outerShdw>
                </a:effectLst>
                <a:latin typeface="HG丸ｺﾞｼｯｸM-PRO" pitchFamily="50" charset="-128"/>
                <a:ea typeface="HG丸ｺﾞｼｯｸM-PRO" pitchFamily="50" charset="-128"/>
              </a:rPr>
              <a:t>三面張り水路</a:t>
            </a:r>
            <a:endParaRPr lang="ja-JP" altLang="en-US" b="1" dirty="0">
              <a:solidFill>
                <a:schemeClr val="bg1"/>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xmlns="" val="3193924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endParaRPr lang="ja-JP" altLang="ja-JP" smtClean="0"/>
          </a:p>
        </p:txBody>
      </p:sp>
      <p:pic>
        <p:nvPicPr>
          <p:cNvPr id="11267" name="Picture 5" descr="DSCN1837"/>
          <p:cNvPicPr>
            <a:picLocks noChangeAspect="1" noChangeArrowheads="1"/>
          </p:cNvPicPr>
          <p:nvPr/>
        </p:nvPicPr>
        <p:blipFill>
          <a:blip r:embed="rId2" cstate="print"/>
          <a:srcRect/>
          <a:stretch>
            <a:fillRect/>
          </a:stretch>
        </p:blipFill>
        <p:spPr bwMode="auto">
          <a:xfrm>
            <a:off x="4143375" y="0"/>
            <a:ext cx="5000625" cy="6669088"/>
          </a:xfrm>
          <a:prstGeom prst="rect">
            <a:avLst/>
          </a:prstGeom>
          <a:noFill/>
          <a:ln w="9525">
            <a:noFill/>
            <a:miter lim="800000"/>
            <a:headEnd/>
            <a:tailEnd/>
          </a:ln>
        </p:spPr>
      </p:pic>
      <p:pic>
        <p:nvPicPr>
          <p:cNvPr id="11268" name="Picture 6" descr="DSCN1838"/>
          <p:cNvPicPr>
            <a:picLocks noChangeAspect="1" noChangeArrowheads="1"/>
          </p:cNvPicPr>
          <p:nvPr/>
        </p:nvPicPr>
        <p:blipFill>
          <a:blip r:embed="rId3" cstate="print"/>
          <a:srcRect/>
          <a:stretch>
            <a:fillRect/>
          </a:stretch>
        </p:blipFill>
        <p:spPr bwMode="auto">
          <a:xfrm>
            <a:off x="0" y="1"/>
            <a:ext cx="4572520" cy="3429000"/>
          </a:xfrm>
          <a:prstGeom prst="rect">
            <a:avLst/>
          </a:prstGeom>
          <a:noFill/>
          <a:ln w="9525">
            <a:noFill/>
            <a:miter lim="800000"/>
            <a:headEnd/>
            <a:tailEnd/>
          </a:ln>
        </p:spPr>
      </p:pic>
      <p:sp>
        <p:nvSpPr>
          <p:cNvPr id="172039" name="Text Box 7"/>
          <p:cNvSpPr txBox="1">
            <a:spLocks noChangeArrowheads="1"/>
          </p:cNvSpPr>
          <p:nvPr/>
        </p:nvSpPr>
        <p:spPr bwMode="auto">
          <a:xfrm>
            <a:off x="755650" y="2636838"/>
            <a:ext cx="3311525" cy="779462"/>
          </a:xfrm>
          <a:prstGeom prst="rect">
            <a:avLst/>
          </a:prstGeom>
          <a:noFill/>
          <a:ln w="9525" algn="ctr">
            <a:noFill/>
            <a:miter lim="800000"/>
            <a:headEnd/>
            <a:tailEnd/>
          </a:ln>
          <a:effectLst/>
        </p:spPr>
        <p:txBody>
          <a:bodyPr>
            <a:spAutoFit/>
          </a:bodyPr>
          <a:lstStyle/>
          <a:p>
            <a:pPr>
              <a:defRPr/>
            </a:pPr>
            <a:r>
              <a:rPr lang="ja-JP" altLang="en-US" b="1">
                <a:solidFill>
                  <a:schemeClr val="bg1"/>
                </a:solidFill>
                <a:effectLst>
                  <a:outerShdw blurRad="38100" dist="38100" dir="2700000" algn="tl">
                    <a:srgbClr val="000000"/>
                  </a:outerShdw>
                </a:effectLst>
                <a:ea typeface="HG丸ｺﾞｼｯｸM-PRO" pitchFamily="50" charset="-128"/>
              </a:rPr>
              <a:t>改良前の土水路</a:t>
            </a:r>
          </a:p>
          <a:p>
            <a:pPr>
              <a:defRPr/>
            </a:pPr>
            <a:r>
              <a:rPr lang="ja-JP" altLang="en-US" b="1">
                <a:solidFill>
                  <a:schemeClr val="bg1"/>
                </a:solidFill>
                <a:effectLst>
                  <a:outerShdw blurRad="38100" dist="38100" dir="2700000" algn="tl">
                    <a:srgbClr val="000000"/>
                  </a:outerShdw>
                </a:effectLst>
                <a:ea typeface="HG丸ｺﾞｼｯｸM-PRO" pitchFamily="50" charset="-128"/>
              </a:rPr>
              <a:t>平気で我田引水が行なわれる</a:t>
            </a:r>
          </a:p>
        </p:txBody>
      </p:sp>
      <p:sp>
        <p:nvSpPr>
          <p:cNvPr id="172040" name="Text Box 8"/>
          <p:cNvSpPr txBox="1">
            <a:spLocks noChangeArrowheads="1"/>
          </p:cNvSpPr>
          <p:nvPr/>
        </p:nvSpPr>
        <p:spPr bwMode="auto">
          <a:xfrm>
            <a:off x="4859338" y="4652963"/>
            <a:ext cx="3600450" cy="2016125"/>
          </a:xfrm>
          <a:prstGeom prst="rect">
            <a:avLst/>
          </a:prstGeom>
          <a:noFill/>
          <a:ln w="9525" algn="ctr">
            <a:noFill/>
            <a:miter lim="800000"/>
            <a:headEnd/>
            <a:tailEnd/>
          </a:ln>
          <a:effectLst/>
        </p:spPr>
        <p:txBody>
          <a:bodyPr>
            <a:spAutoFit/>
          </a:bodyPr>
          <a:lstStyle/>
          <a:p>
            <a:pPr>
              <a:defRPr/>
            </a:pPr>
            <a:r>
              <a:rPr lang="ja-JP" altLang="en-US" b="1">
                <a:solidFill>
                  <a:schemeClr val="bg1"/>
                </a:solidFill>
                <a:effectLst>
                  <a:outerShdw blurRad="38100" dist="38100" dir="2700000" algn="tl">
                    <a:srgbClr val="000000"/>
                  </a:outerShdw>
                </a:effectLst>
                <a:ea typeface="HG丸ｺﾞｼｯｸM-PRO" pitchFamily="50" charset="-128"/>
              </a:rPr>
              <a:t>ＪＩＣＡ、農水省の援助で作った水路と組合長</a:t>
            </a:r>
          </a:p>
          <a:p>
            <a:pPr>
              <a:defRPr/>
            </a:pPr>
            <a:r>
              <a:rPr lang="ja-JP" altLang="en-US" b="1">
                <a:solidFill>
                  <a:schemeClr val="bg1"/>
                </a:solidFill>
                <a:effectLst>
                  <a:outerShdw blurRad="38100" dist="38100" dir="2700000" algn="tl">
                    <a:srgbClr val="000000"/>
                  </a:outerShdw>
                </a:effectLst>
                <a:ea typeface="HG丸ｺﾞｼｯｸM-PRO" pitchFamily="50" charset="-128"/>
              </a:rPr>
              <a:t>やはりレンガとモルタルのみで構築されているのは、地元住民で修理のできる構造</a:t>
            </a:r>
          </a:p>
          <a:p>
            <a:pPr>
              <a:defRPr/>
            </a:pPr>
            <a:r>
              <a:rPr lang="ja-JP" altLang="en-US" b="1">
                <a:solidFill>
                  <a:schemeClr val="bg1"/>
                </a:solidFill>
                <a:effectLst>
                  <a:outerShdw blurRad="38100" dist="38100" dir="2700000" algn="tl">
                    <a:srgbClr val="000000"/>
                  </a:outerShdw>
                </a:effectLst>
                <a:ea typeface="HG丸ｺﾞｼｯｸM-PRO" pitchFamily="50" charset="-128"/>
              </a:rPr>
              <a:t>さらに測量器械も使っていない</a:t>
            </a:r>
          </a:p>
        </p:txBody>
      </p:sp>
      <p:pic>
        <p:nvPicPr>
          <p:cNvPr id="8" name="Picture 4" descr="DSCN1839"/>
          <p:cNvPicPr>
            <a:picLocks noChangeAspect="1" noChangeArrowheads="1"/>
          </p:cNvPicPr>
          <p:nvPr/>
        </p:nvPicPr>
        <p:blipFill>
          <a:blip r:embed="rId4" cstate="print"/>
          <a:srcRect/>
          <a:stretch>
            <a:fillRect/>
          </a:stretch>
        </p:blipFill>
        <p:spPr bwMode="auto">
          <a:xfrm>
            <a:off x="0" y="3429000"/>
            <a:ext cx="4572000" cy="3429000"/>
          </a:xfrm>
          <a:prstGeom prst="rect">
            <a:avLst/>
          </a:prstGeom>
          <a:noFill/>
          <a:ln w="9525">
            <a:noFill/>
            <a:miter lim="800000"/>
            <a:headEnd/>
            <a:tailEnd/>
          </a:ln>
        </p:spPr>
      </p:pic>
      <p:sp>
        <p:nvSpPr>
          <p:cNvPr id="10" name="正方形/長方形 9"/>
          <p:cNvSpPr/>
          <p:nvPr/>
        </p:nvSpPr>
        <p:spPr>
          <a:xfrm>
            <a:off x="0" y="5286388"/>
            <a:ext cx="4572000" cy="1600438"/>
          </a:xfrm>
          <a:prstGeom prst="rect">
            <a:avLst/>
          </a:prstGeom>
        </p:spPr>
        <p:txBody>
          <a:bodyPr wrap="square">
            <a:spAutoFit/>
          </a:bodyPr>
          <a:lstStyle/>
          <a:p>
            <a:pPr>
              <a:defRPr/>
            </a:pPr>
            <a:r>
              <a:rPr lang="ja-JP" altLang="en-US" sz="1400" b="1" dirty="0" smtClean="0">
                <a:solidFill>
                  <a:schemeClr val="bg1"/>
                </a:solidFill>
                <a:effectLst>
                  <a:outerShdw blurRad="38100" dist="38100" dir="2700000" algn="tl">
                    <a:srgbClr val="000000"/>
                  </a:outerShdw>
                </a:effectLst>
                <a:ea typeface="HG丸ｺﾞｼｯｸM-PRO" pitchFamily="50" charset="-128"/>
              </a:rPr>
              <a:t>農作業はほとんど人力のみで行ない、もちろん三期作、三毛作にも田植機・稲刈機・耕運機などはない</a:t>
            </a:r>
          </a:p>
          <a:p>
            <a:pPr>
              <a:defRPr/>
            </a:pPr>
            <a:r>
              <a:rPr lang="ja-JP" altLang="en-US" sz="1400" b="1" dirty="0" smtClean="0">
                <a:solidFill>
                  <a:schemeClr val="bg1"/>
                </a:solidFill>
                <a:effectLst>
                  <a:outerShdw blurRad="38100" dist="38100" dir="2700000" algn="tl">
                    <a:srgbClr val="000000"/>
                  </a:outerShdw>
                </a:effectLst>
                <a:ea typeface="HG丸ｺﾞｼｯｸM-PRO" pitchFamily="50" charset="-128"/>
              </a:rPr>
              <a:t>農家１戸当りの農地は</a:t>
            </a:r>
            <a:r>
              <a:rPr lang="en-US" altLang="ja-JP" sz="1400" b="1" dirty="0" smtClean="0">
                <a:solidFill>
                  <a:schemeClr val="bg1"/>
                </a:solidFill>
                <a:effectLst>
                  <a:outerShdw blurRad="38100" dist="38100" dir="2700000" algn="tl">
                    <a:srgbClr val="000000"/>
                  </a:outerShdw>
                </a:effectLst>
                <a:ea typeface="HG丸ｺﾞｼｯｸM-PRO" pitchFamily="50" charset="-128"/>
              </a:rPr>
              <a:t>40a</a:t>
            </a:r>
            <a:r>
              <a:rPr lang="ja-JP" altLang="en-US" sz="1400" b="1" dirty="0" smtClean="0">
                <a:solidFill>
                  <a:schemeClr val="bg1"/>
                </a:solidFill>
                <a:effectLst>
                  <a:outerShdw blurRad="38100" dist="38100" dir="2700000" algn="tl">
                    <a:srgbClr val="000000"/>
                  </a:outerShdw>
                </a:effectLst>
                <a:ea typeface="HG丸ｺﾞｼｯｸM-PRO" pitchFamily="50" charset="-128"/>
              </a:rPr>
              <a:t>で日本や中国とほぼ同じ。ただしリスクバランスでわざと１箇所に集中して所有しない</a:t>
            </a:r>
          </a:p>
          <a:p>
            <a:pPr>
              <a:defRPr/>
            </a:pPr>
            <a:r>
              <a:rPr lang="ja-JP" altLang="en-US" sz="1400" b="1" dirty="0" smtClean="0">
                <a:solidFill>
                  <a:schemeClr val="bg1"/>
                </a:solidFill>
                <a:effectLst>
                  <a:outerShdw blurRad="38100" dist="38100" dir="2700000" algn="tl">
                    <a:srgbClr val="000000"/>
                  </a:outerShdw>
                </a:effectLst>
                <a:ea typeface="HG丸ｺﾞｼｯｸM-PRO" pitchFamily="50" charset="-128"/>
              </a:rPr>
              <a:t>人々は皆、労働によって体型をスマートに保ち、健康で幸せそうである</a:t>
            </a:r>
            <a:endParaRPr lang="ja-JP" altLang="en-US" sz="1400" b="1" dirty="0">
              <a:solidFill>
                <a:schemeClr val="bg1"/>
              </a:solidFill>
              <a:effectLst>
                <a:outerShdw blurRad="38100" dist="38100" dir="2700000" algn="tl">
                  <a:srgbClr val="000000"/>
                </a:outerShdw>
              </a:effectLst>
              <a:ea typeface="HG丸ｺﾞｼｯｸM-PRO" pitchFamily="50" charset="-128"/>
            </a:endParaRPr>
          </a:p>
        </p:txBody>
      </p:sp>
    </p:spTree>
    <p:extLst>
      <p:ext uri="{BB962C8B-B14F-4D97-AF65-F5344CB8AC3E}">
        <p14:creationId xmlns:p14="http://schemas.microsoft.com/office/powerpoint/2010/main" xmlns="" val="24946577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事業の概要</a:t>
            </a:r>
            <a:endParaRPr kumimoji="1" lang="ja-JP" altLang="en-US" dirty="0"/>
          </a:p>
        </p:txBody>
      </p:sp>
      <p:sp>
        <p:nvSpPr>
          <p:cNvPr id="3" name="コンテンツ プレースホルダー 2"/>
          <p:cNvSpPr>
            <a:spLocks noGrp="1"/>
          </p:cNvSpPr>
          <p:nvPr>
            <p:ph idx="1"/>
          </p:nvPr>
        </p:nvSpPr>
        <p:spPr>
          <a:xfrm>
            <a:off x="684213" y="2564904"/>
            <a:ext cx="7775575" cy="2159694"/>
          </a:xfrm>
        </p:spPr>
        <p:txBody>
          <a:bodyPr/>
          <a:lstStyle/>
          <a:p>
            <a:pPr>
              <a:buNone/>
            </a:pPr>
            <a:r>
              <a:rPr lang="ja-JP" altLang="en-US" dirty="0" smtClean="0"/>
              <a:t>　</a:t>
            </a:r>
            <a:r>
              <a:rPr lang="en-US" altLang="ja-JP" dirty="0" smtClean="0"/>
              <a:t>2009</a:t>
            </a:r>
            <a:r>
              <a:rPr lang="ja-JP" altLang="en-US" dirty="0"/>
              <a:t>年</a:t>
            </a:r>
            <a:r>
              <a:rPr lang="en-US" altLang="ja-JP" dirty="0"/>
              <a:t>7</a:t>
            </a:r>
            <a:r>
              <a:rPr lang="ja-JP" altLang="en-US" dirty="0" smtClean="0"/>
              <a:t>月</a:t>
            </a:r>
            <a:r>
              <a:rPr lang="ja-JP" altLang="en-US" dirty="0" smtClean="0"/>
              <a:t>の現地</a:t>
            </a:r>
            <a:r>
              <a:rPr lang="ja-JP" altLang="en-US" dirty="0"/>
              <a:t>調査に引き続き</a:t>
            </a:r>
            <a:r>
              <a:rPr lang="ja-JP" altLang="en-US" dirty="0" smtClean="0"/>
              <a:t>、同年</a:t>
            </a:r>
            <a:r>
              <a:rPr lang="en-US" altLang="ja-JP" dirty="0"/>
              <a:t>11</a:t>
            </a:r>
            <a:r>
              <a:rPr lang="ja-JP" altLang="en-US" dirty="0"/>
              <a:t>月</a:t>
            </a:r>
            <a:r>
              <a:rPr lang="ja-JP" altLang="en-US" dirty="0" smtClean="0"/>
              <a:t>にハノイ</a:t>
            </a:r>
            <a:r>
              <a:rPr lang="ja-JP" altLang="en-US" dirty="0"/>
              <a:t>農業大学において、国際共同セミナー「気候変動と紅河デルタ地帯における農業システム」を開催。</a:t>
            </a:r>
            <a:endParaRPr lang="en-US" altLang="ja-JP" dirty="0"/>
          </a:p>
          <a:p>
            <a:endParaRPr kumimoji="1" lang="ja-JP" altLang="en-US" dirty="0"/>
          </a:p>
        </p:txBody>
      </p:sp>
    </p:spTree>
    <p:extLst>
      <p:ext uri="{BB962C8B-B14F-4D97-AF65-F5344CB8AC3E}">
        <p14:creationId xmlns:p14="http://schemas.microsoft.com/office/powerpoint/2010/main" xmlns="" val="3186232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476672"/>
            <a:ext cx="8003232" cy="2002234"/>
          </a:xfrm>
        </p:spPr>
        <p:txBody>
          <a:bodyPr>
            <a:normAutofit/>
          </a:bodyPr>
          <a:lstStyle/>
          <a:p>
            <a:r>
              <a:rPr lang="ja-JP" altLang="en-US" dirty="0"/>
              <a:t>関係者リスト</a:t>
            </a:r>
            <a:r>
              <a:rPr lang="ja-JP" altLang="en-US" dirty="0" smtClean="0"/>
              <a:t>（</a:t>
            </a:r>
            <a:r>
              <a:rPr lang="en-US" altLang="ja-JP" dirty="0" smtClean="0"/>
              <a:t>2</a:t>
            </a:r>
            <a:r>
              <a:rPr lang="ja-JP" altLang="en-US" dirty="0" smtClean="0"/>
              <a:t>）</a:t>
            </a:r>
            <a:r>
              <a:rPr lang="en-US" altLang="ja-JP" dirty="0" smtClean="0"/>
              <a:t/>
            </a:r>
            <a:br>
              <a:rPr lang="en-US" altLang="ja-JP" dirty="0" smtClean="0"/>
            </a:br>
            <a:r>
              <a:rPr lang="ja-JP" altLang="en-US" dirty="0" smtClean="0"/>
              <a:t>第二回</a:t>
            </a:r>
            <a:r>
              <a:rPr lang="ja-JP" altLang="en-US" dirty="0"/>
              <a:t>現地調査･国際共同セミナー（</a:t>
            </a:r>
            <a:r>
              <a:rPr lang="en-US" altLang="ja-JP" dirty="0"/>
              <a:t>2009</a:t>
            </a:r>
            <a:r>
              <a:rPr lang="ja-JP" altLang="en-US" dirty="0"/>
              <a:t>年</a:t>
            </a:r>
            <a:r>
              <a:rPr lang="en-US" altLang="ja-JP" dirty="0"/>
              <a:t>11</a:t>
            </a:r>
            <a:r>
              <a:rPr lang="ja-JP" altLang="en-US" dirty="0"/>
              <a:t>月）</a:t>
            </a:r>
            <a:r>
              <a:rPr lang="en-US" altLang="ja-JP" dirty="0"/>
              <a:t>5</a:t>
            </a:r>
            <a:r>
              <a:rPr lang="ja-JP" altLang="en-US" dirty="0" smtClean="0"/>
              <a:t>名</a:t>
            </a:r>
            <a:endParaRPr kumimoji="1" lang="ja-JP" altLang="en-US" dirty="0"/>
          </a:p>
        </p:txBody>
      </p:sp>
      <p:sp>
        <p:nvSpPr>
          <p:cNvPr id="3" name="コンテンツ プレースホルダー 2"/>
          <p:cNvSpPr>
            <a:spLocks noGrp="1"/>
          </p:cNvSpPr>
          <p:nvPr>
            <p:ph idx="1"/>
          </p:nvPr>
        </p:nvSpPr>
        <p:spPr>
          <a:xfrm>
            <a:off x="467544" y="2636913"/>
            <a:ext cx="8229600" cy="3672408"/>
          </a:xfrm>
        </p:spPr>
        <p:txBody>
          <a:bodyPr>
            <a:normAutofit/>
          </a:bodyPr>
          <a:lstStyle/>
          <a:p>
            <a:r>
              <a:rPr lang="ja-JP" altLang="ja-JP" dirty="0" smtClean="0"/>
              <a:t>岡村</a:t>
            </a:r>
            <a:r>
              <a:rPr lang="ja-JP" altLang="ja-JP" dirty="0"/>
              <a:t>悦男</a:t>
            </a:r>
            <a:r>
              <a:rPr lang="ja-JP" altLang="en-US" dirty="0"/>
              <a:t>　　水土里</a:t>
            </a:r>
            <a:r>
              <a:rPr lang="ja-JP" altLang="ja-JP" dirty="0"/>
              <a:t>ネット山口専務理事　</a:t>
            </a:r>
          </a:p>
          <a:p>
            <a:r>
              <a:rPr lang="ja-JP" altLang="ja-JP" dirty="0"/>
              <a:t>原田博</a:t>
            </a:r>
            <a:r>
              <a:rPr lang="ja-JP" altLang="en-US" dirty="0"/>
              <a:t>　　　  </a:t>
            </a:r>
            <a:r>
              <a:rPr lang="ja-JP" altLang="ja-JP" dirty="0"/>
              <a:t> 山口大学客員</a:t>
            </a:r>
            <a:r>
              <a:rPr lang="ja-JP" altLang="ja-JP" dirty="0" smtClean="0"/>
              <a:t>教授</a:t>
            </a:r>
            <a:endParaRPr lang="en-US" altLang="ja-JP" dirty="0" smtClean="0"/>
          </a:p>
          <a:p>
            <a:pPr>
              <a:buNone/>
            </a:pPr>
            <a:r>
              <a:rPr lang="ja-JP" altLang="en-US" dirty="0"/>
              <a:t>　</a:t>
            </a:r>
            <a:r>
              <a:rPr lang="ja-JP" altLang="en-US" dirty="0" smtClean="0"/>
              <a:t>　　　　　　　</a:t>
            </a:r>
            <a:r>
              <a:rPr lang="ja-JP" altLang="en-US" dirty="0" smtClean="0"/>
              <a:t>　（</a:t>
            </a:r>
            <a:r>
              <a:rPr lang="ja-JP" altLang="ja-JP" dirty="0" smtClean="0"/>
              <a:t>ライト</a:t>
            </a:r>
            <a:r>
              <a:rPr lang="ja-JP" altLang="ja-JP" dirty="0"/>
              <a:t>工業株式会社</a:t>
            </a:r>
            <a:r>
              <a:rPr lang="ja-JP" altLang="ja-JP" dirty="0" smtClean="0"/>
              <a:t>顧問</a:t>
            </a:r>
            <a:r>
              <a:rPr lang="ja-JP" altLang="en-US" dirty="0" smtClean="0"/>
              <a:t>）</a:t>
            </a:r>
            <a:endParaRPr lang="ja-JP" altLang="ja-JP" dirty="0"/>
          </a:p>
          <a:p>
            <a:r>
              <a:rPr lang="ja-JP" altLang="ja-JP" dirty="0"/>
              <a:t>河内義文</a:t>
            </a:r>
            <a:r>
              <a:rPr lang="en-US" altLang="ja-JP" dirty="0"/>
              <a:t>      Ks Lab </a:t>
            </a:r>
            <a:r>
              <a:rPr lang="ja-JP" altLang="ja-JP" dirty="0"/>
              <a:t>代表取締役　</a:t>
            </a:r>
          </a:p>
          <a:p>
            <a:r>
              <a:rPr lang="ja-JP" altLang="ja-JP" dirty="0"/>
              <a:t>兵</a:t>
            </a:r>
            <a:r>
              <a:rPr lang="ja-JP" altLang="en-US" dirty="0"/>
              <a:t>動</a:t>
            </a:r>
            <a:r>
              <a:rPr lang="ja-JP" altLang="ja-JP" dirty="0"/>
              <a:t>正幸</a:t>
            </a:r>
            <a:r>
              <a:rPr lang="en-US" altLang="ja-JP" dirty="0"/>
              <a:t>      </a:t>
            </a:r>
            <a:r>
              <a:rPr lang="ja-JP" altLang="ja-JP" dirty="0" smtClean="0"/>
              <a:t>山口大学</a:t>
            </a:r>
            <a:r>
              <a:rPr lang="ja-JP" altLang="en-US" dirty="0" smtClean="0"/>
              <a:t>大学院理工学部</a:t>
            </a:r>
            <a:r>
              <a:rPr lang="ja-JP" altLang="en-US" dirty="0"/>
              <a:t>教</a:t>
            </a:r>
            <a:r>
              <a:rPr lang="ja-JP" altLang="en-US" dirty="0" smtClean="0"/>
              <a:t>授　　　　　　　　　　　　　　　　</a:t>
            </a:r>
            <a:r>
              <a:rPr lang="ja-JP" altLang="en-US" dirty="0"/>
              <a:t>　</a:t>
            </a:r>
            <a:endParaRPr lang="ja-JP" altLang="ja-JP" dirty="0"/>
          </a:p>
          <a:p>
            <a:r>
              <a:rPr lang="ja-JP" altLang="ja-JP" dirty="0"/>
              <a:t>十郎正義</a:t>
            </a:r>
            <a:r>
              <a:rPr lang="en-US" altLang="ja-JP" dirty="0"/>
              <a:t>      </a:t>
            </a:r>
            <a:r>
              <a:rPr lang="ja-JP" altLang="ja-JP" dirty="0"/>
              <a:t>山口大学経済学部</a:t>
            </a:r>
            <a:r>
              <a:rPr lang="ja-JP" altLang="en-US" dirty="0"/>
              <a:t>教授　</a:t>
            </a:r>
            <a:endParaRPr lang="en-US" altLang="ja-JP" dirty="0"/>
          </a:p>
        </p:txBody>
      </p:sp>
    </p:spTree>
    <p:extLst>
      <p:ext uri="{BB962C8B-B14F-4D97-AF65-F5344CB8AC3E}">
        <p14:creationId xmlns:p14="http://schemas.microsoft.com/office/powerpoint/2010/main" xmlns="" val="472493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図 4" descr="P1000064.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9700" name="Rectangle 3"/>
          <p:cNvSpPr>
            <a:spLocks noGrp="1" noChangeArrowheads="1"/>
          </p:cNvSpPr>
          <p:nvPr>
            <p:ph type="subTitle" idx="1"/>
          </p:nvPr>
        </p:nvSpPr>
        <p:spPr>
          <a:xfrm>
            <a:off x="719138" y="5072063"/>
            <a:ext cx="7705725" cy="642937"/>
          </a:xfrm>
        </p:spPr>
        <p:txBody>
          <a:bodyPr/>
          <a:lstStyle/>
          <a:p>
            <a:pPr eaLnBrk="1" hangingPunct="1">
              <a:defRPr/>
            </a:pPr>
            <a:r>
              <a:rPr lang="ja-JP" altLang="en-US" b="1" dirty="0" smtClean="0">
                <a:solidFill>
                  <a:schemeClr val="bg1"/>
                </a:solidFill>
                <a:effectLst>
                  <a:outerShdw blurRad="38100" dist="38100" dir="2700000" algn="tl">
                    <a:srgbClr val="000000">
                      <a:alpha val="43137"/>
                    </a:srgbClr>
                  </a:outerShdw>
                </a:effectLst>
              </a:rPr>
              <a:t>山口大学客員教授　原田　博</a:t>
            </a:r>
          </a:p>
        </p:txBody>
      </p:sp>
      <p:sp>
        <p:nvSpPr>
          <p:cNvPr id="29699" name="Rectangle 2"/>
          <p:cNvSpPr>
            <a:spLocks noGrp="1" noChangeArrowheads="1"/>
          </p:cNvSpPr>
          <p:nvPr>
            <p:ph type="ctrTitle"/>
          </p:nvPr>
        </p:nvSpPr>
        <p:spPr>
          <a:xfrm>
            <a:off x="571472" y="0"/>
            <a:ext cx="7772400" cy="2062103"/>
          </a:xfrm>
          <a:solidFill>
            <a:srgbClr val="00CCFF"/>
          </a:solidFill>
          <a:ln>
            <a:solidFill>
              <a:schemeClr val="tx1"/>
            </a:solidFill>
          </a:ln>
        </p:spPr>
        <p:txBody>
          <a:bodyPr>
            <a:spAutoFit/>
          </a:bodyPr>
          <a:lstStyle/>
          <a:p>
            <a:pPr eaLnBrk="1" hangingPunct="1"/>
            <a:r>
              <a:rPr lang="ja-JP" altLang="en-US" sz="3600" dirty="0" smtClean="0">
                <a:solidFill>
                  <a:schemeClr val="bg1"/>
                </a:solidFill>
                <a:ea typeface="HG丸ｺﾞｼｯｸM-PRO" pitchFamily="50" charset="-128"/>
              </a:rPr>
              <a:t>地球温暖化対策</a:t>
            </a:r>
            <a:r>
              <a:rPr lang="en-US" altLang="ja-JP" sz="3600" dirty="0" smtClean="0">
                <a:solidFill>
                  <a:schemeClr val="bg1"/>
                </a:solidFill>
                <a:ea typeface="HG丸ｺﾞｼｯｸM-PRO" pitchFamily="50" charset="-128"/>
              </a:rPr>
              <a:t/>
            </a:r>
            <a:br>
              <a:rPr lang="en-US" altLang="ja-JP" sz="3600" dirty="0" smtClean="0">
                <a:solidFill>
                  <a:schemeClr val="bg1"/>
                </a:solidFill>
                <a:ea typeface="HG丸ｺﾞｼｯｸM-PRO" pitchFamily="50" charset="-128"/>
              </a:rPr>
            </a:br>
            <a:r>
              <a:rPr lang="ja-JP" altLang="en-US" sz="3600" dirty="0" smtClean="0">
                <a:solidFill>
                  <a:schemeClr val="bg1"/>
                </a:solidFill>
                <a:ea typeface="HG丸ｺﾞｼｯｸM-PRO" pitchFamily="50" charset="-128"/>
              </a:rPr>
              <a:t>産・官・学　合同セミナー</a:t>
            </a:r>
            <a:r>
              <a:rPr lang="en-US" altLang="ja-JP" sz="3600" dirty="0" smtClean="0">
                <a:solidFill>
                  <a:schemeClr val="bg1"/>
                </a:solidFill>
                <a:ea typeface="HG丸ｺﾞｼｯｸM-PRO" pitchFamily="50" charset="-128"/>
              </a:rPr>
              <a:t/>
            </a:r>
            <a:br>
              <a:rPr lang="en-US" altLang="ja-JP" sz="3600" dirty="0" smtClean="0">
                <a:solidFill>
                  <a:schemeClr val="bg1"/>
                </a:solidFill>
                <a:ea typeface="HG丸ｺﾞｼｯｸM-PRO" pitchFamily="50" charset="-128"/>
              </a:rPr>
            </a:br>
            <a:r>
              <a:rPr lang="ja-JP" altLang="en-US" sz="2800" dirty="0" smtClean="0">
                <a:solidFill>
                  <a:schemeClr val="bg1"/>
                </a:solidFill>
                <a:ea typeface="HG丸ｺﾞｼｯｸM-PRO" pitchFamily="50" charset="-128"/>
              </a:rPr>
              <a:t>山口大学・ハノイ農業大学</a:t>
            </a:r>
            <a:r>
              <a:rPr lang="en-US" altLang="ja-JP" sz="2800" dirty="0" smtClean="0">
                <a:solidFill>
                  <a:schemeClr val="bg1"/>
                </a:solidFill>
                <a:ea typeface="HG丸ｺﾞｼｯｸM-PRO" pitchFamily="50" charset="-128"/>
              </a:rPr>
              <a:t/>
            </a:r>
            <a:br>
              <a:rPr lang="en-US" altLang="ja-JP" sz="2800" dirty="0" smtClean="0">
                <a:solidFill>
                  <a:schemeClr val="bg1"/>
                </a:solidFill>
                <a:ea typeface="HG丸ｺﾞｼｯｸM-PRO" pitchFamily="50" charset="-128"/>
              </a:rPr>
            </a:br>
            <a:r>
              <a:rPr lang="ja-JP" altLang="en-US" sz="2800" dirty="0" smtClean="0">
                <a:solidFill>
                  <a:schemeClr val="bg1"/>
                </a:solidFill>
                <a:ea typeface="HG丸ｺﾞｼｯｸM-PRO" pitchFamily="50" charset="-128"/>
              </a:rPr>
              <a:t>水土里ネット山口・ライト工業（株）</a:t>
            </a:r>
            <a:endParaRPr lang="ja-JP" altLang="en-US" sz="2800" dirty="0" smtClean="0">
              <a:solidFill>
                <a:schemeClr val="bg1"/>
              </a:solidFill>
            </a:endParaRPr>
          </a:p>
        </p:txBody>
      </p:sp>
      <p:sp>
        <p:nvSpPr>
          <p:cNvPr id="2054" name="Rectangle 6"/>
          <p:cNvSpPr>
            <a:spLocks noChangeArrowheads="1"/>
          </p:cNvSpPr>
          <p:nvPr/>
        </p:nvSpPr>
        <p:spPr bwMode="auto">
          <a:xfrm>
            <a:off x="755650" y="5715000"/>
            <a:ext cx="7632700" cy="1000125"/>
          </a:xfrm>
          <a:prstGeom prst="rect">
            <a:avLst/>
          </a:prstGeom>
          <a:noFill/>
          <a:ln w="9525">
            <a:noFill/>
            <a:miter lim="800000"/>
            <a:headEnd/>
            <a:tailEnd/>
          </a:ln>
          <a:effectLst/>
        </p:spPr>
        <p:txBody>
          <a:bodyPr/>
          <a:lstStyle/>
          <a:p>
            <a:pPr algn="ctr">
              <a:spcBef>
                <a:spcPct val="20000"/>
              </a:spcBef>
              <a:buClr>
                <a:schemeClr val="hlink"/>
              </a:buClr>
              <a:buSzPct val="70000"/>
              <a:buFont typeface="Wingdings" pitchFamily="2" charset="2"/>
              <a:buNone/>
              <a:defRPr/>
            </a:pPr>
            <a:r>
              <a:rPr lang="ja-JP" altLang="en-US" sz="2800" b="1" dirty="0">
                <a:solidFill>
                  <a:schemeClr val="bg1">
                    <a:lumMod val="95000"/>
                  </a:schemeClr>
                </a:solidFill>
                <a:effectLst>
                  <a:outerShdw blurRad="38100" dist="38100" dir="2700000" algn="tl">
                    <a:srgbClr val="000000">
                      <a:alpha val="43137"/>
                    </a:srgbClr>
                  </a:outerShdw>
                </a:effectLst>
              </a:rPr>
              <a:t>ライト工業株式会社　本社顧問</a:t>
            </a:r>
            <a:endParaRPr lang="en-US" altLang="ja-JP" sz="2800" b="1" dirty="0">
              <a:solidFill>
                <a:schemeClr val="bg1">
                  <a:lumMod val="95000"/>
                </a:schemeClr>
              </a:solidFill>
              <a:effectLst>
                <a:outerShdw blurRad="38100" dist="38100" dir="2700000" algn="tl">
                  <a:srgbClr val="000000">
                    <a:alpha val="43137"/>
                  </a:srgbClr>
                </a:outerShdw>
              </a:effectLst>
            </a:endParaRPr>
          </a:p>
          <a:p>
            <a:pPr algn="ctr">
              <a:spcBef>
                <a:spcPct val="20000"/>
              </a:spcBef>
              <a:buClr>
                <a:schemeClr val="hlink"/>
              </a:buClr>
              <a:buSzPct val="70000"/>
              <a:buFont typeface="Wingdings" pitchFamily="2" charset="2"/>
              <a:buNone/>
              <a:defRPr/>
            </a:pPr>
            <a:r>
              <a:rPr lang="ja-JP" altLang="en-US" sz="2800" b="1" dirty="0">
                <a:solidFill>
                  <a:schemeClr val="bg1">
                    <a:lumMod val="95000"/>
                  </a:schemeClr>
                </a:solidFill>
                <a:effectLst>
                  <a:outerShdw blurRad="38100" dist="38100" dir="2700000" algn="tl">
                    <a:srgbClr val="000000">
                      <a:alpha val="43137"/>
                    </a:srgbClr>
                  </a:outerShdw>
                </a:effectLst>
              </a:rPr>
              <a:t>株式会社山口リアライズ　取締役顧問</a:t>
            </a:r>
            <a:r>
              <a:rPr lang="ja-JP" altLang="en-US" sz="2800" b="1" dirty="0">
                <a:effectLst>
                  <a:outerShdw blurRad="38100" dist="38100" dir="2700000" algn="tl">
                    <a:srgbClr val="000000"/>
                  </a:outerShdw>
                </a:effectLst>
              </a:rPr>
              <a:t>　　</a:t>
            </a:r>
          </a:p>
        </p:txBody>
      </p:sp>
    </p:spTree>
    <p:extLst>
      <p:ext uri="{BB962C8B-B14F-4D97-AF65-F5344CB8AC3E}">
        <p14:creationId xmlns:p14="http://schemas.microsoft.com/office/powerpoint/2010/main" xmlns="" val="48375272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a:xfrm>
            <a:off x="280988" y="944563"/>
            <a:ext cx="8582025" cy="1839912"/>
          </a:xfrm>
        </p:spPr>
        <p:txBody>
          <a:bodyPr/>
          <a:lstStyle/>
          <a:p>
            <a:r>
              <a:rPr lang="en-US" altLang="ja-JP" sz="4800" b="1" smtClean="0">
                <a:solidFill>
                  <a:srgbClr val="000099"/>
                </a:solidFill>
                <a:latin typeface="Century" pitchFamily="18" charset="0"/>
              </a:rPr>
              <a:t>Land Improvement Projects</a:t>
            </a:r>
            <a:r>
              <a:rPr lang="ja-JP" altLang="en-US" sz="4800" b="1" smtClean="0">
                <a:solidFill>
                  <a:srgbClr val="000099"/>
                </a:solidFill>
                <a:latin typeface="Century" pitchFamily="18" charset="0"/>
              </a:rPr>
              <a:t>　</a:t>
            </a:r>
            <a:r>
              <a:rPr lang="en-US" altLang="ja-JP" sz="4800" b="1" smtClean="0">
                <a:solidFill>
                  <a:srgbClr val="000099"/>
                </a:solidFill>
                <a:latin typeface="Century" pitchFamily="18" charset="0"/>
              </a:rPr>
              <a:t>in Japan</a:t>
            </a:r>
          </a:p>
        </p:txBody>
      </p:sp>
      <p:sp>
        <p:nvSpPr>
          <p:cNvPr id="40963" name="Text Box 4"/>
          <p:cNvSpPr txBox="1">
            <a:spLocks noChangeArrowheads="1"/>
          </p:cNvSpPr>
          <p:nvPr/>
        </p:nvSpPr>
        <p:spPr bwMode="auto">
          <a:xfrm>
            <a:off x="476250" y="4425950"/>
            <a:ext cx="8188325" cy="1585913"/>
          </a:xfrm>
          <a:prstGeom prst="rect">
            <a:avLst/>
          </a:prstGeom>
          <a:noFill/>
          <a:ln w="9525">
            <a:noFill/>
            <a:miter lim="800000"/>
            <a:headEnd/>
            <a:tailEnd/>
          </a:ln>
        </p:spPr>
        <p:txBody>
          <a:bodyPr>
            <a:spAutoFit/>
          </a:bodyPr>
          <a:lstStyle/>
          <a:p>
            <a:pPr algn="ctr">
              <a:lnSpc>
                <a:spcPct val="150000"/>
              </a:lnSpc>
              <a:spcBef>
                <a:spcPct val="50000"/>
              </a:spcBef>
            </a:pPr>
            <a:r>
              <a:rPr lang="en-US" altLang="ja-JP" sz="2400" b="1">
                <a:latin typeface="Century" pitchFamily="18" charset="0"/>
              </a:rPr>
              <a:t>Okamura Etsuo</a:t>
            </a:r>
          </a:p>
          <a:p>
            <a:pPr algn="ctr">
              <a:lnSpc>
                <a:spcPct val="150000"/>
              </a:lnSpc>
            </a:pPr>
            <a:r>
              <a:rPr lang="en-US" altLang="ja-JP" sz="2000" b="1">
                <a:latin typeface="Century" pitchFamily="18" charset="0"/>
              </a:rPr>
              <a:t>Executive Director of</a:t>
            </a:r>
          </a:p>
          <a:p>
            <a:pPr algn="ctr">
              <a:lnSpc>
                <a:spcPct val="80000"/>
              </a:lnSpc>
            </a:pPr>
            <a:r>
              <a:rPr lang="en-US" altLang="ja-JP" sz="2000" b="1">
                <a:latin typeface="Century" pitchFamily="18" charset="0"/>
              </a:rPr>
              <a:t>Yamaguchi </a:t>
            </a:r>
            <a:r>
              <a:rPr lang="en-US" altLang="en-US" sz="2000" b="1">
                <a:latin typeface="Century" pitchFamily="18" charset="0"/>
              </a:rPr>
              <a:t>Prefectural </a:t>
            </a:r>
            <a:r>
              <a:rPr lang="en-US" altLang="ja-JP" sz="2000" b="1">
                <a:latin typeface="Century" pitchFamily="18" charset="0"/>
              </a:rPr>
              <a:t> Federation of Land Improvement Association</a:t>
            </a:r>
          </a:p>
        </p:txBody>
      </p:sp>
      <p:sp>
        <p:nvSpPr>
          <p:cNvPr id="40964" name="テキスト ボックス 3"/>
          <p:cNvSpPr txBox="1">
            <a:spLocks noChangeArrowheads="1"/>
          </p:cNvSpPr>
          <p:nvPr/>
        </p:nvSpPr>
        <p:spPr bwMode="auto">
          <a:xfrm>
            <a:off x="2463800" y="2643188"/>
            <a:ext cx="4216400" cy="461962"/>
          </a:xfrm>
          <a:prstGeom prst="rect">
            <a:avLst/>
          </a:prstGeom>
          <a:noFill/>
          <a:ln w="9525">
            <a:noFill/>
            <a:miter lim="800000"/>
            <a:headEnd/>
            <a:tailEnd/>
          </a:ln>
        </p:spPr>
        <p:txBody>
          <a:bodyPr>
            <a:spAutoFit/>
          </a:bodyPr>
          <a:lstStyle/>
          <a:p>
            <a:r>
              <a:rPr lang="ja-JP" altLang="en-US" sz="2400"/>
              <a:t>（日本の構造改善事業の実情）</a:t>
            </a:r>
          </a:p>
        </p:txBody>
      </p:sp>
    </p:spTree>
    <p:extLst>
      <p:ext uri="{BB962C8B-B14F-4D97-AF65-F5344CB8AC3E}">
        <p14:creationId xmlns:p14="http://schemas.microsoft.com/office/powerpoint/2010/main" xmlns="" val="29239607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820738" y="146050"/>
            <a:ext cx="7231062" cy="457200"/>
          </a:xfrm>
        </p:spPr>
        <p:txBody>
          <a:bodyPr/>
          <a:lstStyle/>
          <a:p>
            <a:r>
              <a:rPr lang="en-US" altLang="ja-JP" sz="2000" b="1" smtClean="0">
                <a:solidFill>
                  <a:srgbClr val="000099"/>
                </a:solidFill>
                <a:latin typeface="Century" pitchFamily="18" charset="0"/>
              </a:rPr>
              <a:t>Farmland improvement and consolidation</a:t>
            </a:r>
          </a:p>
        </p:txBody>
      </p:sp>
      <p:pic>
        <p:nvPicPr>
          <p:cNvPr id="41990" name="Picture 8" descr="Nov21_50_"/>
          <p:cNvPicPr>
            <a:picLocks noGrp="1" noChangeAspect="1" noChangeArrowheads="1"/>
          </p:cNvPicPr>
          <p:nvPr>
            <p:ph idx="1"/>
          </p:nvPr>
        </p:nvPicPr>
        <p:blipFill>
          <a:blip r:embed="rId2" cstate="print"/>
          <a:srcRect/>
          <a:stretch>
            <a:fillRect/>
          </a:stretch>
        </p:blipFill>
        <p:spPr>
          <a:xfrm>
            <a:off x="0" y="3938588"/>
            <a:ext cx="4572000" cy="2919412"/>
          </a:xfrm>
          <a:noFill/>
        </p:spPr>
      </p:pic>
      <p:pic>
        <p:nvPicPr>
          <p:cNvPr id="41987" name="Picture 4" descr="Feb22126_"/>
          <p:cNvPicPr>
            <a:picLocks noChangeAspect="1" noChangeArrowheads="1"/>
          </p:cNvPicPr>
          <p:nvPr/>
        </p:nvPicPr>
        <p:blipFill>
          <a:blip r:embed="rId3" cstate="print"/>
          <a:srcRect/>
          <a:stretch>
            <a:fillRect/>
          </a:stretch>
        </p:blipFill>
        <p:spPr bwMode="auto">
          <a:xfrm>
            <a:off x="4572000" y="784225"/>
            <a:ext cx="4572000" cy="2925763"/>
          </a:xfrm>
          <a:prstGeom prst="rect">
            <a:avLst/>
          </a:prstGeom>
          <a:noFill/>
          <a:ln w="9525">
            <a:noFill/>
            <a:miter lim="800000"/>
            <a:headEnd/>
            <a:tailEnd/>
          </a:ln>
        </p:spPr>
      </p:pic>
      <p:pic>
        <p:nvPicPr>
          <p:cNvPr id="41988" name="Picture 5" descr="Apr13#13_"/>
          <p:cNvPicPr>
            <a:picLocks noChangeAspect="1" noChangeArrowheads="1"/>
          </p:cNvPicPr>
          <p:nvPr/>
        </p:nvPicPr>
        <p:blipFill>
          <a:blip r:embed="rId4" cstate="print"/>
          <a:srcRect/>
          <a:stretch>
            <a:fillRect/>
          </a:stretch>
        </p:blipFill>
        <p:spPr bwMode="auto">
          <a:xfrm>
            <a:off x="4235450" y="3741738"/>
            <a:ext cx="4908550" cy="3116262"/>
          </a:xfrm>
          <a:prstGeom prst="rect">
            <a:avLst/>
          </a:prstGeom>
          <a:noFill/>
          <a:ln w="9525">
            <a:noFill/>
            <a:miter lim="800000"/>
            <a:headEnd/>
            <a:tailEnd/>
          </a:ln>
        </p:spPr>
      </p:pic>
      <p:pic>
        <p:nvPicPr>
          <p:cNvPr id="41989" name="Picture 7" descr="Dec15166_"/>
          <p:cNvPicPr>
            <a:picLocks noChangeAspect="1" noChangeArrowheads="1"/>
          </p:cNvPicPr>
          <p:nvPr/>
        </p:nvPicPr>
        <p:blipFill>
          <a:blip r:embed="rId5" cstate="print"/>
          <a:srcRect/>
          <a:stretch>
            <a:fillRect/>
          </a:stretch>
        </p:blipFill>
        <p:spPr bwMode="auto">
          <a:xfrm>
            <a:off x="0" y="781050"/>
            <a:ext cx="4572000" cy="2901950"/>
          </a:xfrm>
          <a:prstGeom prst="rect">
            <a:avLst/>
          </a:prstGeom>
          <a:noFill/>
          <a:ln w="9525">
            <a:noFill/>
            <a:miter lim="800000"/>
            <a:headEnd/>
            <a:tailEnd/>
          </a:ln>
        </p:spPr>
      </p:pic>
      <p:sp>
        <p:nvSpPr>
          <p:cNvPr id="41991" name="Rectangle 10"/>
          <p:cNvSpPr>
            <a:spLocks noChangeArrowheads="1"/>
          </p:cNvSpPr>
          <p:nvPr/>
        </p:nvSpPr>
        <p:spPr bwMode="auto">
          <a:xfrm>
            <a:off x="201613" y="2971800"/>
            <a:ext cx="3940175" cy="457200"/>
          </a:xfrm>
          <a:prstGeom prst="rect">
            <a:avLst/>
          </a:prstGeom>
          <a:noFill/>
          <a:ln w="9525">
            <a:noFill/>
            <a:miter lim="800000"/>
            <a:headEnd/>
            <a:tailEnd/>
          </a:ln>
        </p:spPr>
        <p:txBody>
          <a:bodyPr anchor="ctr"/>
          <a:lstStyle/>
          <a:p>
            <a:r>
              <a:rPr lang="en-US" altLang="ja-JP" sz="2000" b="1">
                <a:solidFill>
                  <a:schemeClr val="bg1"/>
                </a:solidFill>
                <a:latin typeface="Century" pitchFamily="18" charset="0"/>
              </a:rPr>
              <a:t>Site of farmland consolidation</a:t>
            </a:r>
          </a:p>
        </p:txBody>
      </p:sp>
    </p:spTree>
    <p:extLst>
      <p:ext uri="{BB962C8B-B14F-4D97-AF65-F5344CB8AC3E}">
        <p14:creationId xmlns:p14="http://schemas.microsoft.com/office/powerpoint/2010/main" xmlns="" val="10119617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reeform 5"/>
          <p:cNvSpPr>
            <a:spLocks/>
          </p:cNvSpPr>
          <p:nvPr/>
        </p:nvSpPr>
        <p:spPr bwMode="auto">
          <a:xfrm>
            <a:off x="-36513" y="6524625"/>
            <a:ext cx="9217026" cy="406400"/>
          </a:xfrm>
          <a:custGeom>
            <a:avLst/>
            <a:gdLst>
              <a:gd name="T0" fmla="*/ 2147483647 w 5806"/>
              <a:gd name="T1" fmla="*/ 2147483647 h 256"/>
              <a:gd name="T2" fmla="*/ 2147483647 w 5806"/>
              <a:gd name="T3" fmla="*/ 2147483647 h 256"/>
              <a:gd name="T4" fmla="*/ 2147483647 w 5806"/>
              <a:gd name="T5" fmla="*/ 2147483647 h 256"/>
              <a:gd name="T6" fmla="*/ 2147483647 w 5806"/>
              <a:gd name="T7" fmla="*/ 2147483647 h 256"/>
              <a:gd name="T8" fmla="*/ 2147483647 w 5806"/>
              <a:gd name="T9" fmla="*/ 2147483647 h 256"/>
              <a:gd name="T10" fmla="*/ 2147483647 w 5806"/>
              <a:gd name="T11" fmla="*/ 2147483647 h 256"/>
              <a:gd name="T12" fmla="*/ 2147483647 w 5806"/>
              <a:gd name="T13" fmla="*/ 2147483647 h 256"/>
              <a:gd name="T14" fmla="*/ 2147483647 w 5806"/>
              <a:gd name="T15" fmla="*/ 2147483647 h 256"/>
              <a:gd name="T16" fmla="*/ 2147483647 w 5806"/>
              <a:gd name="T17" fmla="*/ 2147483647 h 256"/>
              <a:gd name="T18" fmla="*/ 2147483647 w 5806"/>
              <a:gd name="T19" fmla="*/ 2147483647 h 256"/>
              <a:gd name="T20" fmla="*/ 2147483647 w 5806"/>
              <a:gd name="T21" fmla="*/ 2147483647 h 256"/>
              <a:gd name="T22" fmla="*/ 2147483647 w 5806"/>
              <a:gd name="T23" fmla="*/ 2147483647 h 256"/>
              <a:gd name="T24" fmla="*/ 2147483647 w 5806"/>
              <a:gd name="T25" fmla="*/ 2147483647 h 256"/>
              <a:gd name="T26" fmla="*/ 2147483647 w 5806"/>
              <a:gd name="T27" fmla="*/ 2147483647 h 256"/>
              <a:gd name="T28" fmla="*/ 2147483647 w 5806"/>
              <a:gd name="T29" fmla="*/ 2147483647 h 256"/>
              <a:gd name="T30" fmla="*/ 2147483647 w 5806"/>
              <a:gd name="T31" fmla="*/ 2147483647 h 256"/>
              <a:gd name="T32" fmla="*/ 2147483647 w 5806"/>
              <a:gd name="T33" fmla="*/ 2147483647 h 256"/>
              <a:gd name="T34" fmla="*/ 0 w 5806"/>
              <a:gd name="T35" fmla="*/ 2147483647 h 256"/>
              <a:gd name="T36" fmla="*/ 2147483647 w 5806"/>
              <a:gd name="T37" fmla="*/ 2147483647 h 2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06"/>
              <a:gd name="T58" fmla="*/ 0 h 256"/>
              <a:gd name="T59" fmla="*/ 5806 w 5806"/>
              <a:gd name="T60" fmla="*/ 256 h 2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06" h="256">
                <a:moveTo>
                  <a:pt x="23" y="19"/>
                </a:moveTo>
                <a:cubicBezTo>
                  <a:pt x="36" y="19"/>
                  <a:pt x="525" y="58"/>
                  <a:pt x="658" y="10"/>
                </a:cubicBezTo>
                <a:cubicBezTo>
                  <a:pt x="715" y="13"/>
                  <a:pt x="772" y="13"/>
                  <a:pt x="828" y="19"/>
                </a:cubicBezTo>
                <a:cubicBezTo>
                  <a:pt x="882" y="25"/>
                  <a:pt x="989" y="44"/>
                  <a:pt x="989" y="44"/>
                </a:cubicBezTo>
                <a:cubicBezTo>
                  <a:pt x="1088" y="37"/>
                  <a:pt x="1168" y="25"/>
                  <a:pt x="1268" y="19"/>
                </a:cubicBezTo>
                <a:cubicBezTo>
                  <a:pt x="1373" y="22"/>
                  <a:pt x="1477" y="27"/>
                  <a:pt x="1582" y="27"/>
                </a:cubicBezTo>
                <a:cubicBezTo>
                  <a:pt x="1795" y="27"/>
                  <a:pt x="1698" y="0"/>
                  <a:pt x="1785" y="27"/>
                </a:cubicBezTo>
                <a:cubicBezTo>
                  <a:pt x="1902" y="16"/>
                  <a:pt x="1916" y="11"/>
                  <a:pt x="2064" y="27"/>
                </a:cubicBezTo>
                <a:cubicBezTo>
                  <a:pt x="2089" y="30"/>
                  <a:pt x="2155" y="60"/>
                  <a:pt x="2183" y="70"/>
                </a:cubicBezTo>
                <a:cubicBezTo>
                  <a:pt x="2625" y="64"/>
                  <a:pt x="2886" y="73"/>
                  <a:pt x="3233" y="44"/>
                </a:cubicBezTo>
                <a:cubicBezTo>
                  <a:pt x="3471" y="59"/>
                  <a:pt x="3728" y="73"/>
                  <a:pt x="3877" y="78"/>
                </a:cubicBezTo>
                <a:cubicBezTo>
                  <a:pt x="3945" y="77"/>
                  <a:pt x="3972" y="83"/>
                  <a:pt x="4082" y="75"/>
                </a:cubicBezTo>
                <a:cubicBezTo>
                  <a:pt x="4207" y="76"/>
                  <a:pt x="4499" y="61"/>
                  <a:pt x="4665" y="61"/>
                </a:cubicBezTo>
                <a:cubicBezTo>
                  <a:pt x="4816" y="67"/>
                  <a:pt x="4997" y="63"/>
                  <a:pt x="5156" y="78"/>
                </a:cubicBezTo>
                <a:cubicBezTo>
                  <a:pt x="5165" y="75"/>
                  <a:pt x="5173" y="70"/>
                  <a:pt x="5182" y="70"/>
                </a:cubicBezTo>
                <a:cubicBezTo>
                  <a:pt x="5382" y="70"/>
                  <a:pt x="5656" y="17"/>
                  <a:pt x="5783" y="78"/>
                </a:cubicBezTo>
                <a:lnTo>
                  <a:pt x="5806" y="256"/>
                </a:lnTo>
                <a:lnTo>
                  <a:pt x="0" y="256"/>
                </a:lnTo>
                <a:lnTo>
                  <a:pt x="23" y="19"/>
                </a:lnTo>
                <a:close/>
              </a:path>
            </a:pathLst>
          </a:custGeom>
          <a:solidFill>
            <a:srgbClr val="B88800"/>
          </a:solidFill>
          <a:ln w="38100">
            <a:solidFill>
              <a:srgbClr val="993300"/>
            </a:solidFill>
            <a:round/>
            <a:headEnd/>
            <a:tailEnd/>
          </a:ln>
        </p:spPr>
        <p:txBody>
          <a:bodyPr/>
          <a:lstStyle/>
          <a:p>
            <a:endParaRPr lang="ja-JP" altLang="en-US"/>
          </a:p>
        </p:txBody>
      </p:sp>
      <p:pic>
        <p:nvPicPr>
          <p:cNvPr id="45059" name="Picture 6" descr="フォアスシステムのイメージ図"/>
          <p:cNvPicPr>
            <a:picLocks noGrp="1" noChangeAspect="1" noChangeArrowheads="1"/>
          </p:cNvPicPr>
          <p:nvPr>
            <p:ph idx="1"/>
          </p:nvPr>
        </p:nvPicPr>
        <p:blipFill>
          <a:blip r:embed="rId3" cstate="print"/>
          <a:srcRect/>
          <a:stretch>
            <a:fillRect/>
          </a:stretch>
        </p:blipFill>
        <p:spPr>
          <a:xfrm>
            <a:off x="0" y="620688"/>
            <a:ext cx="9144000" cy="5859462"/>
          </a:xfrm>
          <a:noFill/>
        </p:spPr>
      </p:pic>
      <p:sp>
        <p:nvSpPr>
          <p:cNvPr id="45060" name="Freeform 7"/>
          <p:cNvSpPr>
            <a:spLocks noChangeAspect="1"/>
          </p:cNvSpPr>
          <p:nvPr/>
        </p:nvSpPr>
        <p:spPr bwMode="auto">
          <a:xfrm>
            <a:off x="8101013" y="5805488"/>
            <a:ext cx="781050" cy="801687"/>
          </a:xfrm>
          <a:custGeom>
            <a:avLst/>
            <a:gdLst>
              <a:gd name="T0" fmla="*/ 2147483647 w 546"/>
              <a:gd name="T1" fmla="*/ 2147483647 h 560"/>
              <a:gd name="T2" fmla="*/ 2147483647 w 546"/>
              <a:gd name="T3" fmla="*/ 2147483647 h 560"/>
              <a:gd name="T4" fmla="*/ 2147483647 w 546"/>
              <a:gd name="T5" fmla="*/ 2147483647 h 560"/>
              <a:gd name="T6" fmla="*/ 2147483647 w 546"/>
              <a:gd name="T7" fmla="*/ 2147483647 h 560"/>
              <a:gd name="T8" fmla="*/ 2147483647 w 546"/>
              <a:gd name="T9" fmla="*/ 2147483647 h 560"/>
              <a:gd name="T10" fmla="*/ 2147483647 w 546"/>
              <a:gd name="T11" fmla="*/ 2147483647 h 560"/>
              <a:gd name="T12" fmla="*/ 2147483647 w 546"/>
              <a:gd name="T13" fmla="*/ 2147483647 h 560"/>
              <a:gd name="T14" fmla="*/ 2147483647 w 546"/>
              <a:gd name="T15" fmla="*/ 2147483647 h 560"/>
              <a:gd name="T16" fmla="*/ 2147483647 w 546"/>
              <a:gd name="T17" fmla="*/ 2147483647 h 560"/>
              <a:gd name="T18" fmla="*/ 2147483647 w 546"/>
              <a:gd name="T19" fmla="*/ 2147483647 h 560"/>
              <a:gd name="T20" fmla="*/ 2147483647 w 546"/>
              <a:gd name="T21" fmla="*/ 2147483647 h 560"/>
              <a:gd name="T22" fmla="*/ 2147483647 w 546"/>
              <a:gd name="T23" fmla="*/ 2147483647 h 560"/>
              <a:gd name="T24" fmla="*/ 2147483647 w 546"/>
              <a:gd name="T25" fmla="*/ 2147483647 h 560"/>
              <a:gd name="T26" fmla="*/ 2147483647 w 546"/>
              <a:gd name="T27" fmla="*/ 2147483647 h 560"/>
              <a:gd name="T28" fmla="*/ 2147483647 w 546"/>
              <a:gd name="T29" fmla="*/ 2147483647 h 5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6"/>
              <a:gd name="T46" fmla="*/ 0 h 560"/>
              <a:gd name="T47" fmla="*/ 546 w 546"/>
              <a:gd name="T48" fmla="*/ 560 h 5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6" h="560">
                <a:moveTo>
                  <a:pt x="300" y="276"/>
                </a:moveTo>
                <a:cubicBezTo>
                  <a:pt x="205" y="244"/>
                  <a:pt x="346" y="294"/>
                  <a:pt x="246" y="250"/>
                </a:cubicBezTo>
                <a:cubicBezTo>
                  <a:pt x="193" y="227"/>
                  <a:pt x="133" y="213"/>
                  <a:pt x="78" y="197"/>
                </a:cubicBezTo>
                <a:cubicBezTo>
                  <a:pt x="59" y="168"/>
                  <a:pt x="36" y="154"/>
                  <a:pt x="16" y="126"/>
                </a:cubicBezTo>
                <a:cubicBezTo>
                  <a:pt x="0" y="78"/>
                  <a:pt x="0" y="57"/>
                  <a:pt x="43" y="28"/>
                </a:cubicBezTo>
                <a:cubicBezTo>
                  <a:pt x="94" y="32"/>
                  <a:pt x="166" y="12"/>
                  <a:pt x="193" y="55"/>
                </a:cubicBezTo>
                <a:cubicBezTo>
                  <a:pt x="222" y="101"/>
                  <a:pt x="227" y="166"/>
                  <a:pt x="255" y="214"/>
                </a:cubicBezTo>
                <a:cubicBezTo>
                  <a:pt x="266" y="233"/>
                  <a:pt x="291" y="267"/>
                  <a:pt x="291" y="267"/>
                </a:cubicBezTo>
                <a:cubicBezTo>
                  <a:pt x="317" y="192"/>
                  <a:pt x="327" y="57"/>
                  <a:pt x="415" y="28"/>
                </a:cubicBezTo>
                <a:cubicBezTo>
                  <a:pt x="424" y="22"/>
                  <a:pt x="431" y="11"/>
                  <a:pt x="441" y="10"/>
                </a:cubicBezTo>
                <a:cubicBezTo>
                  <a:pt x="546" y="0"/>
                  <a:pt x="522" y="34"/>
                  <a:pt x="503" y="135"/>
                </a:cubicBezTo>
                <a:cubicBezTo>
                  <a:pt x="501" y="145"/>
                  <a:pt x="495" y="156"/>
                  <a:pt x="486" y="161"/>
                </a:cubicBezTo>
                <a:cubicBezTo>
                  <a:pt x="473" y="169"/>
                  <a:pt x="456" y="166"/>
                  <a:pt x="441" y="170"/>
                </a:cubicBezTo>
                <a:cubicBezTo>
                  <a:pt x="412" y="177"/>
                  <a:pt x="391" y="196"/>
                  <a:pt x="362" y="205"/>
                </a:cubicBezTo>
                <a:cubicBezTo>
                  <a:pt x="221" y="299"/>
                  <a:pt x="291" y="255"/>
                  <a:pt x="291" y="560"/>
                </a:cubicBezTo>
              </a:path>
            </a:pathLst>
          </a:custGeom>
          <a:solidFill>
            <a:srgbClr val="26DC02"/>
          </a:solidFill>
          <a:ln w="38100">
            <a:solidFill>
              <a:schemeClr val="folHlink"/>
            </a:solidFill>
            <a:round/>
            <a:headEnd/>
            <a:tailEnd/>
          </a:ln>
        </p:spPr>
        <p:txBody>
          <a:bodyPr/>
          <a:lstStyle/>
          <a:p>
            <a:endParaRPr lang="ja-JP" altLang="en-US"/>
          </a:p>
        </p:txBody>
      </p:sp>
      <p:sp>
        <p:nvSpPr>
          <p:cNvPr id="45070" name="Text Box 17"/>
          <p:cNvSpPr txBox="1">
            <a:spLocks noChangeArrowheads="1"/>
          </p:cNvSpPr>
          <p:nvPr/>
        </p:nvSpPr>
        <p:spPr bwMode="auto">
          <a:xfrm>
            <a:off x="5652121" y="620688"/>
            <a:ext cx="3491880" cy="369332"/>
          </a:xfrm>
          <a:prstGeom prst="rect">
            <a:avLst/>
          </a:prstGeom>
          <a:solidFill>
            <a:schemeClr val="bg1"/>
          </a:solidFill>
          <a:ln w="9525" algn="ctr">
            <a:noFill/>
            <a:miter lim="800000"/>
            <a:headEnd/>
            <a:tailEnd/>
          </a:ln>
        </p:spPr>
        <p:txBody>
          <a:bodyPr wrap="square">
            <a:spAutoFit/>
          </a:bodyPr>
          <a:lstStyle/>
          <a:p>
            <a:endParaRPr lang="ja-JP" altLang="ja-JP">
              <a:solidFill>
                <a:schemeClr val="folHlink"/>
              </a:solidFill>
            </a:endParaRPr>
          </a:p>
        </p:txBody>
      </p:sp>
      <p:sp>
        <p:nvSpPr>
          <p:cNvPr id="45071" name="Text Box 18"/>
          <p:cNvSpPr txBox="1">
            <a:spLocks noChangeArrowheads="1"/>
          </p:cNvSpPr>
          <p:nvPr/>
        </p:nvSpPr>
        <p:spPr bwMode="auto">
          <a:xfrm>
            <a:off x="5580063" y="404813"/>
            <a:ext cx="3563937" cy="366712"/>
          </a:xfrm>
          <a:prstGeom prst="rect">
            <a:avLst/>
          </a:prstGeom>
          <a:solidFill>
            <a:schemeClr val="bg1"/>
          </a:solidFill>
          <a:ln w="9525" algn="ctr">
            <a:noFill/>
            <a:miter lim="800000"/>
            <a:headEnd/>
            <a:tailEnd/>
          </a:ln>
        </p:spPr>
        <p:txBody>
          <a:bodyPr>
            <a:spAutoFit/>
          </a:bodyPr>
          <a:lstStyle/>
          <a:p>
            <a:endParaRPr lang="ja-JP" altLang="ja-JP">
              <a:solidFill>
                <a:schemeClr val="folHlink"/>
              </a:solidFill>
            </a:endParaRPr>
          </a:p>
        </p:txBody>
      </p:sp>
      <p:sp>
        <p:nvSpPr>
          <p:cNvPr id="22" name="正方形/長方形 21"/>
          <p:cNvSpPr/>
          <p:nvPr/>
        </p:nvSpPr>
        <p:spPr>
          <a:xfrm>
            <a:off x="0" y="0"/>
            <a:ext cx="9144000" cy="954107"/>
          </a:xfrm>
          <a:prstGeom prst="rect">
            <a:avLst/>
          </a:prstGeom>
        </p:spPr>
        <p:txBody>
          <a:bodyPr wrap="square">
            <a:spAutoFit/>
          </a:bodyPr>
          <a:lstStyle/>
          <a:p>
            <a:r>
              <a:rPr lang="ja-JP" altLang="en-US" sz="2800" kern="10" dirty="0" smtClean="0">
                <a:ln w="9525">
                  <a:solidFill>
                    <a:srgbClr val="000000"/>
                  </a:solidFill>
                  <a:round/>
                  <a:headEnd/>
                  <a:tailEnd/>
                </a:ln>
                <a:latin typeface="+mn-ea"/>
                <a:ea typeface="+mn-ea"/>
              </a:rPr>
              <a:t>ＦＯＥＡＳの特徴と用排水量・塩害対策・作物収量に関する効果について</a:t>
            </a:r>
            <a:endParaRPr lang="ja-JP" altLang="en-US" sz="2800" kern="10" dirty="0">
              <a:ln w="9525">
                <a:solidFill>
                  <a:srgbClr val="000000"/>
                </a:solidFill>
                <a:round/>
                <a:headEnd/>
                <a:tailEnd/>
              </a:ln>
              <a:latin typeface="+mn-ea"/>
              <a:ea typeface="+mn-ea"/>
            </a:endParaRPr>
          </a:p>
        </p:txBody>
      </p:sp>
      <p:sp>
        <p:nvSpPr>
          <p:cNvPr id="23" name="Text Box 17"/>
          <p:cNvSpPr txBox="1">
            <a:spLocks noChangeArrowheads="1"/>
          </p:cNvSpPr>
          <p:nvPr/>
        </p:nvSpPr>
        <p:spPr bwMode="auto">
          <a:xfrm>
            <a:off x="6084168" y="1052736"/>
            <a:ext cx="3059832" cy="369332"/>
          </a:xfrm>
          <a:prstGeom prst="rect">
            <a:avLst/>
          </a:prstGeom>
          <a:solidFill>
            <a:schemeClr val="bg1"/>
          </a:solidFill>
          <a:ln w="9525" algn="ctr">
            <a:noFill/>
            <a:miter lim="800000"/>
            <a:headEnd/>
            <a:tailEnd/>
          </a:ln>
        </p:spPr>
        <p:txBody>
          <a:bodyPr wrap="square">
            <a:spAutoFit/>
          </a:bodyPr>
          <a:lstStyle/>
          <a:p>
            <a:endParaRPr lang="ja-JP" altLang="ja-JP">
              <a:solidFill>
                <a:schemeClr val="folHlink"/>
              </a:solidFill>
            </a:endParaRPr>
          </a:p>
        </p:txBody>
      </p:sp>
      <p:sp>
        <p:nvSpPr>
          <p:cNvPr id="24" name="Text Box 17"/>
          <p:cNvSpPr txBox="1">
            <a:spLocks noChangeArrowheads="1"/>
          </p:cNvSpPr>
          <p:nvPr/>
        </p:nvSpPr>
        <p:spPr bwMode="auto">
          <a:xfrm>
            <a:off x="6588224" y="1340768"/>
            <a:ext cx="2555776" cy="369332"/>
          </a:xfrm>
          <a:prstGeom prst="rect">
            <a:avLst/>
          </a:prstGeom>
          <a:solidFill>
            <a:schemeClr val="bg1"/>
          </a:solidFill>
          <a:ln w="9525" algn="ctr">
            <a:noFill/>
            <a:miter lim="800000"/>
            <a:headEnd/>
            <a:tailEnd/>
          </a:ln>
        </p:spPr>
        <p:txBody>
          <a:bodyPr wrap="square">
            <a:spAutoFit/>
          </a:bodyPr>
          <a:lstStyle/>
          <a:p>
            <a:endParaRPr lang="ja-JP" altLang="ja-JP">
              <a:solidFill>
                <a:schemeClr val="folHlink"/>
              </a:solidFill>
            </a:endParaRPr>
          </a:p>
        </p:txBody>
      </p:sp>
      <p:sp>
        <p:nvSpPr>
          <p:cNvPr id="21" name="テキスト ボックス 20"/>
          <p:cNvSpPr txBox="1"/>
          <p:nvPr/>
        </p:nvSpPr>
        <p:spPr>
          <a:xfrm>
            <a:off x="3923928" y="476672"/>
            <a:ext cx="5220072" cy="523220"/>
          </a:xfrm>
          <a:prstGeom prst="rect">
            <a:avLst/>
          </a:prstGeom>
          <a:noFill/>
        </p:spPr>
        <p:txBody>
          <a:bodyPr wrap="square" rtlCol="0">
            <a:spAutoFit/>
          </a:bodyPr>
          <a:lstStyle/>
          <a:p>
            <a:r>
              <a:rPr kumimoji="1" lang="ja-JP" altLang="en-US" sz="2800" dirty="0" smtClean="0"/>
              <a:t>山口大学　客員教授　</a:t>
            </a:r>
            <a:r>
              <a:rPr lang="ja-JP" altLang="en-US" sz="2800" dirty="0" smtClean="0"/>
              <a:t>河内　義文</a:t>
            </a:r>
            <a:endParaRPr kumimoji="1" lang="ja-JP" altLang="en-US" sz="2800" dirty="0"/>
          </a:p>
        </p:txBody>
      </p:sp>
    </p:spTree>
    <p:extLst>
      <p:ext uri="{BB962C8B-B14F-4D97-AF65-F5344CB8AC3E}">
        <p14:creationId xmlns:p14="http://schemas.microsoft.com/office/powerpoint/2010/main" xmlns="" val="40567430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subTitle" idx="1"/>
          </p:nvPr>
        </p:nvSpPr>
        <p:spPr>
          <a:xfrm>
            <a:off x="1331640" y="6065838"/>
            <a:ext cx="6400800" cy="792162"/>
          </a:xfrm>
        </p:spPr>
        <p:txBody>
          <a:bodyPr/>
          <a:lstStyle/>
          <a:p>
            <a:pPr eaLnBrk="1" hangingPunct="1">
              <a:defRPr/>
            </a:pPr>
            <a:r>
              <a:rPr lang="ja-JP" altLang="en-US" dirty="0" smtClean="0">
                <a:solidFill>
                  <a:schemeClr val="tx1"/>
                </a:solidFill>
              </a:rPr>
              <a:t>ライト工業株式会社</a:t>
            </a:r>
          </a:p>
        </p:txBody>
      </p:sp>
      <p:sp>
        <p:nvSpPr>
          <p:cNvPr id="134148" name="Rectangle 9"/>
          <p:cNvSpPr>
            <a:spLocks noGrp="1" noChangeArrowheads="1"/>
          </p:cNvSpPr>
          <p:nvPr>
            <p:ph type="ctrTitle"/>
          </p:nvPr>
        </p:nvSpPr>
        <p:spPr>
          <a:xfrm>
            <a:off x="1643042" y="2276475"/>
            <a:ext cx="5643602" cy="1449388"/>
          </a:xfrm>
        </p:spPr>
        <p:txBody>
          <a:bodyPr/>
          <a:lstStyle/>
          <a:p>
            <a:pPr eaLnBrk="1" hangingPunct="1"/>
            <a:r>
              <a:rPr lang="en-US" altLang="ja-JP" sz="4000" b="1" dirty="0" err="1" smtClean="0">
                <a:ln w="12700">
                  <a:solidFill>
                    <a:schemeClr val="tx1">
                      <a:lumMod val="50000"/>
                      <a:lumOff val="50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GreenField</a:t>
            </a:r>
            <a:r>
              <a:rPr lang="en-US" altLang="ja-JP" sz="4000" b="1" dirty="0" smtClean="0">
                <a:ln w="12700">
                  <a:solidFill>
                    <a:schemeClr val="tx1">
                      <a:lumMod val="50000"/>
                      <a:lumOff val="50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en-US" altLang="ja-JP" sz="4000" b="1" dirty="0" smtClean="0">
                <a:ln w="12700">
                  <a:solidFill>
                    <a:schemeClr val="tx1">
                      <a:lumMod val="50000"/>
                      <a:lumOff val="50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ja-JP" altLang="en-US" sz="4000" b="1" dirty="0" smtClean="0">
                <a:ln w="12700">
                  <a:solidFill>
                    <a:schemeClr val="tx1">
                      <a:lumMod val="50000"/>
                      <a:lumOff val="50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無灌水屋上緑化システム</a:t>
            </a:r>
            <a:r>
              <a:rPr lang="ja-JP" altLang="en-US" dirty="0" smtClean="0"/>
              <a:t> </a:t>
            </a:r>
          </a:p>
        </p:txBody>
      </p:sp>
      <p:sp>
        <p:nvSpPr>
          <p:cNvPr id="7" name="Rectangle 70"/>
          <p:cNvSpPr>
            <a:spLocks noGrp="1" noChangeArrowheads="1"/>
          </p:cNvSpPr>
          <p:nvPr>
            <p:ph type="sldNum" sz="quarter" idx="4"/>
          </p:nvPr>
        </p:nvSpPr>
        <p:spPr/>
        <p:txBody>
          <a:bodyPr/>
          <a:lstStyle/>
          <a:p>
            <a:pPr>
              <a:defRPr/>
            </a:pPr>
            <a:fld id="{E1F419BD-7CDD-4B5C-A56B-3F4630581CCF}" type="slidenum">
              <a:rPr lang="en-US" altLang="ja-JP"/>
              <a:pPr>
                <a:defRPr/>
              </a:pPr>
              <a:t>19</a:t>
            </a:fld>
            <a:endParaRPr lang="en-US" altLang="ja-JP"/>
          </a:p>
        </p:txBody>
      </p:sp>
      <p:pic>
        <p:nvPicPr>
          <p:cNvPr id="134147" name="Picture 16"/>
          <p:cNvPicPr>
            <a:picLocks noChangeAspect="1" noChangeArrowheads="1"/>
          </p:cNvPicPr>
          <p:nvPr/>
        </p:nvPicPr>
        <p:blipFill>
          <a:blip r:embed="rId2" cstate="print"/>
          <a:srcRect/>
          <a:stretch>
            <a:fillRect/>
          </a:stretch>
        </p:blipFill>
        <p:spPr bwMode="auto">
          <a:xfrm>
            <a:off x="611560" y="0"/>
            <a:ext cx="7992888" cy="5995232"/>
          </a:xfrm>
          <a:prstGeom prst="rect">
            <a:avLst/>
          </a:prstGeom>
          <a:noFill/>
          <a:ln w="9525">
            <a:noFill/>
            <a:miter lim="800000"/>
            <a:headEnd/>
            <a:tailEnd/>
          </a:ln>
        </p:spPr>
      </p:pic>
      <p:sp>
        <p:nvSpPr>
          <p:cNvPr id="2062" name="Rectangle 14"/>
          <p:cNvSpPr>
            <a:spLocks noChangeArrowheads="1"/>
          </p:cNvSpPr>
          <p:nvPr/>
        </p:nvSpPr>
        <p:spPr bwMode="auto">
          <a:xfrm>
            <a:off x="1624046" y="6491288"/>
            <a:ext cx="5895909" cy="369332"/>
          </a:xfrm>
          <a:prstGeom prst="rect">
            <a:avLst/>
          </a:prstGeom>
          <a:noFill/>
          <a:ln w="9525">
            <a:noFill/>
            <a:miter lim="800000"/>
            <a:headEnd/>
            <a:tailEnd/>
          </a:ln>
          <a:effectLst/>
        </p:spPr>
        <p:txBody>
          <a:bodyPr wrap="none">
            <a:spAutoFit/>
          </a:bodyPr>
          <a:lstStyle/>
          <a:p>
            <a:pPr>
              <a:spcBef>
                <a:spcPct val="20000"/>
              </a:spcBef>
              <a:buClr>
                <a:schemeClr val="hlink"/>
              </a:buClr>
              <a:buSzPct val="80000"/>
              <a:defRPr/>
            </a:pPr>
            <a:r>
              <a:rPr lang="en-US" altLang="ja-JP" dirty="0">
                <a:latin typeface="Century" pitchFamily="18" charset="0"/>
              </a:rPr>
              <a:t>http://www.raito.co.jp/construction/reform/env11.html</a:t>
            </a:r>
          </a:p>
        </p:txBody>
      </p:sp>
    </p:spTree>
    <p:extLst>
      <p:ext uri="{BB962C8B-B14F-4D97-AF65-F5344CB8AC3E}">
        <p14:creationId xmlns:p14="http://schemas.microsoft.com/office/powerpoint/2010/main" xmlns="" val="24273740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nvGraphicFramePr>
        <p:xfrm>
          <a:off x="0" y="0"/>
          <a:ext cx="9144000" cy="2743200"/>
        </p:xfrm>
        <a:graphic>
          <a:graphicData uri="http://schemas.openxmlformats.org/presentationml/2006/ole">
            <p:oleObj spid="_x0000_s3107" name="ビットマップ イメージ" r:id="rId3" imgW="8819048" imgH="1400000" progId="PBrush">
              <p:embed/>
            </p:oleObj>
          </a:graphicData>
        </a:graphic>
      </p:graphicFrame>
      <p:pic>
        <p:nvPicPr>
          <p:cNvPr id="8195" name="Picture 5" descr="C:\Documents and Settings\01707\デスクトップ\無題.bmp"/>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2057400"/>
            <a:ext cx="9144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8" name="Text Box 10"/>
          <p:cNvSpPr txBox="1">
            <a:spLocks noChangeArrowheads="1"/>
          </p:cNvSpPr>
          <p:nvPr/>
        </p:nvSpPr>
        <p:spPr bwMode="auto">
          <a:xfrm>
            <a:off x="395536" y="476672"/>
            <a:ext cx="1911127" cy="579437"/>
          </a:xfrm>
          <a:prstGeom prst="rect">
            <a:avLst/>
          </a:prstGeom>
          <a:noFill/>
          <a:ln w="9525">
            <a:noFill/>
            <a:miter lim="800000"/>
            <a:headEnd/>
            <a:tailEnd/>
          </a:ln>
          <a:effectLst/>
        </p:spPr>
        <p:txBody>
          <a:bodyPr wrap="square">
            <a:spAutoFit/>
          </a:bodyPr>
          <a:lstStyle/>
          <a:p>
            <a:pPr>
              <a:spcBef>
                <a:spcPct val="50000"/>
              </a:spcBef>
              <a:defRPr/>
            </a:pPr>
            <a:r>
              <a:rPr lang="ja-JP" altLang="en-US" sz="3200" b="1" dirty="0">
                <a:solidFill>
                  <a:schemeClr val="tx1">
                    <a:lumMod val="95000"/>
                    <a:lumOff val="5000"/>
                  </a:schemeClr>
                </a:solidFill>
                <a:effectLst>
                  <a:outerShdw blurRad="38100" dist="38100" dir="2700000" algn="tl">
                    <a:srgbClr val="C0C0C0"/>
                  </a:outerShdw>
                </a:effectLst>
                <a:ea typeface="ＭＳ Ｐゴシック" pitchFamily="50" charset="-128"/>
              </a:rPr>
              <a:t>原田　博</a:t>
            </a:r>
          </a:p>
        </p:txBody>
      </p:sp>
      <p:sp>
        <p:nvSpPr>
          <p:cNvPr id="2060" name="Text Box 12"/>
          <p:cNvSpPr txBox="1">
            <a:spLocks noGrp="1" noChangeArrowheads="1"/>
          </p:cNvSpPr>
          <p:nvPr>
            <p:ph type="ctrTitle"/>
          </p:nvPr>
        </p:nvSpPr>
        <p:spPr>
          <a:xfrm>
            <a:off x="251520" y="571500"/>
            <a:ext cx="8701980" cy="2667000"/>
          </a:xfrm>
        </p:spPr>
        <p:txBody>
          <a:bodyPr rtlCol="0">
            <a:normAutofit/>
          </a:bodyPr>
          <a:lstStyle/>
          <a:p>
            <a:pPr algn="l" eaLnBrk="1" fontAlgn="auto" hangingPunct="1">
              <a:spcBef>
                <a:spcPct val="50000"/>
              </a:spcBef>
              <a:spcAft>
                <a:spcPts val="0"/>
              </a:spcAft>
              <a:defRPr/>
            </a:pPr>
            <a:r>
              <a:rPr lang="ja-JP" altLang="en-US" sz="2200" dirty="0" smtClean="0">
                <a:solidFill>
                  <a:schemeClr val="tx1">
                    <a:lumMod val="95000"/>
                    <a:lumOff val="5000"/>
                  </a:schemeClr>
                </a:solidFill>
                <a:latin typeface="ＭＳ Ｐゴシック" pitchFamily="50" charset="-128"/>
              </a:rPr>
              <a:t>昭和</a:t>
            </a:r>
            <a:r>
              <a:rPr lang="en-US" altLang="ja-JP" sz="2200" dirty="0">
                <a:solidFill>
                  <a:schemeClr val="tx1">
                    <a:lumMod val="95000"/>
                    <a:lumOff val="5000"/>
                  </a:schemeClr>
                </a:solidFill>
                <a:latin typeface="ＭＳ Ｐゴシック" pitchFamily="50" charset="-128"/>
              </a:rPr>
              <a:t>44</a:t>
            </a:r>
            <a:r>
              <a:rPr lang="ja-JP" altLang="en-US" sz="2200" dirty="0">
                <a:solidFill>
                  <a:schemeClr val="tx1">
                    <a:lumMod val="95000"/>
                    <a:lumOff val="5000"/>
                  </a:schemeClr>
                </a:solidFill>
                <a:latin typeface="ＭＳ Ｐゴシック" pitchFamily="50" charset="-128"/>
              </a:rPr>
              <a:t>年 </a:t>
            </a:r>
            <a:r>
              <a:rPr lang="en-US" altLang="ja-JP" sz="2200" dirty="0">
                <a:solidFill>
                  <a:schemeClr val="tx1">
                    <a:lumMod val="95000"/>
                    <a:lumOff val="5000"/>
                  </a:schemeClr>
                </a:solidFill>
                <a:latin typeface="ＭＳ Ｐゴシック" pitchFamily="50" charset="-128"/>
              </a:rPr>
              <a:t>3</a:t>
            </a:r>
            <a:r>
              <a:rPr lang="ja-JP" altLang="en-US" sz="2200" dirty="0" smtClean="0">
                <a:solidFill>
                  <a:schemeClr val="tx1">
                    <a:lumMod val="95000"/>
                    <a:lumOff val="5000"/>
                  </a:schemeClr>
                </a:solidFill>
                <a:latin typeface="ＭＳ Ｐゴシック" pitchFamily="50" charset="-128"/>
              </a:rPr>
              <a:t>月</a:t>
            </a:r>
            <a:r>
              <a:rPr lang="en-US" altLang="ja-JP" sz="2200" dirty="0" smtClean="0">
                <a:solidFill>
                  <a:schemeClr val="tx1">
                    <a:lumMod val="95000"/>
                    <a:lumOff val="5000"/>
                  </a:schemeClr>
                </a:solidFill>
                <a:latin typeface="ＭＳ Ｐゴシック" pitchFamily="50" charset="-128"/>
              </a:rPr>
              <a:t>	</a:t>
            </a:r>
            <a:r>
              <a:rPr lang="ja-JP" altLang="en-US" sz="2200" dirty="0" smtClean="0">
                <a:solidFill>
                  <a:schemeClr val="tx1">
                    <a:lumMod val="95000"/>
                    <a:lumOff val="5000"/>
                  </a:schemeClr>
                </a:solidFill>
                <a:latin typeface="ＭＳ Ｐゴシック" pitchFamily="50" charset="-128"/>
              </a:rPr>
              <a:t>　山口</a:t>
            </a:r>
            <a:r>
              <a:rPr lang="ja-JP" altLang="en-US" sz="2200" dirty="0">
                <a:solidFill>
                  <a:schemeClr val="tx1">
                    <a:lumMod val="95000"/>
                    <a:lumOff val="5000"/>
                  </a:schemeClr>
                </a:solidFill>
                <a:latin typeface="ＭＳ Ｐゴシック" pitchFamily="50" charset="-128"/>
              </a:rPr>
              <a:t>県立豊北高等学校卒業</a:t>
            </a:r>
            <a:br>
              <a:rPr lang="ja-JP" altLang="en-US" sz="2200" dirty="0">
                <a:solidFill>
                  <a:schemeClr val="tx1">
                    <a:lumMod val="95000"/>
                    <a:lumOff val="5000"/>
                  </a:schemeClr>
                </a:solidFill>
                <a:latin typeface="ＭＳ Ｐゴシック" pitchFamily="50" charset="-128"/>
              </a:rPr>
            </a:br>
            <a:r>
              <a:rPr lang="ja-JP" altLang="en-US" sz="2200" dirty="0">
                <a:solidFill>
                  <a:schemeClr val="tx1">
                    <a:lumMod val="95000"/>
                    <a:lumOff val="5000"/>
                  </a:schemeClr>
                </a:solidFill>
                <a:latin typeface="ＭＳ Ｐゴシック" pitchFamily="50" charset="-128"/>
              </a:rPr>
              <a:t>昭和</a:t>
            </a:r>
            <a:r>
              <a:rPr lang="en-US" altLang="ja-JP" sz="2200" dirty="0">
                <a:solidFill>
                  <a:schemeClr val="tx1">
                    <a:lumMod val="95000"/>
                    <a:lumOff val="5000"/>
                  </a:schemeClr>
                </a:solidFill>
                <a:latin typeface="ＭＳ Ｐゴシック" pitchFamily="50" charset="-128"/>
              </a:rPr>
              <a:t>49</a:t>
            </a:r>
            <a:r>
              <a:rPr lang="ja-JP" altLang="en-US" sz="2200" dirty="0">
                <a:solidFill>
                  <a:schemeClr val="tx1">
                    <a:lumMod val="95000"/>
                    <a:lumOff val="5000"/>
                  </a:schemeClr>
                </a:solidFill>
                <a:latin typeface="ＭＳ Ｐゴシック" pitchFamily="50" charset="-128"/>
              </a:rPr>
              <a:t>年 </a:t>
            </a:r>
            <a:r>
              <a:rPr lang="en-US" altLang="ja-JP" sz="2200" dirty="0">
                <a:solidFill>
                  <a:schemeClr val="tx1">
                    <a:lumMod val="95000"/>
                    <a:lumOff val="5000"/>
                  </a:schemeClr>
                </a:solidFill>
                <a:latin typeface="ＭＳ Ｐゴシック" pitchFamily="50" charset="-128"/>
              </a:rPr>
              <a:t>3</a:t>
            </a:r>
            <a:r>
              <a:rPr lang="ja-JP" altLang="en-US" sz="2200" dirty="0" smtClean="0">
                <a:solidFill>
                  <a:schemeClr val="tx1">
                    <a:lumMod val="95000"/>
                    <a:lumOff val="5000"/>
                  </a:schemeClr>
                </a:solidFill>
                <a:latin typeface="ＭＳ Ｐゴシック" pitchFamily="50" charset="-128"/>
              </a:rPr>
              <a:t>月</a:t>
            </a:r>
            <a:r>
              <a:rPr lang="en-US" altLang="ja-JP" sz="2200" dirty="0" smtClean="0">
                <a:solidFill>
                  <a:schemeClr val="tx1">
                    <a:lumMod val="95000"/>
                    <a:lumOff val="5000"/>
                  </a:schemeClr>
                </a:solidFill>
                <a:latin typeface="ＭＳ Ｐゴシック" pitchFamily="50" charset="-128"/>
              </a:rPr>
              <a:t>	</a:t>
            </a:r>
            <a:r>
              <a:rPr lang="ja-JP" altLang="en-US" sz="2200" dirty="0" smtClean="0">
                <a:solidFill>
                  <a:schemeClr val="tx1">
                    <a:lumMod val="95000"/>
                    <a:lumOff val="5000"/>
                  </a:schemeClr>
                </a:solidFill>
                <a:latin typeface="ＭＳ Ｐゴシック" pitchFamily="50" charset="-128"/>
              </a:rPr>
              <a:t>　東洋</a:t>
            </a:r>
            <a:r>
              <a:rPr lang="ja-JP" altLang="en-US" sz="2200" dirty="0">
                <a:solidFill>
                  <a:schemeClr val="tx1">
                    <a:lumMod val="95000"/>
                    <a:lumOff val="5000"/>
                  </a:schemeClr>
                </a:solidFill>
                <a:latin typeface="ＭＳ Ｐゴシック" pitchFamily="50" charset="-128"/>
              </a:rPr>
              <a:t>大学工学部土木工学科　卒業</a:t>
            </a:r>
            <a:br>
              <a:rPr lang="ja-JP" altLang="en-US" sz="2200" dirty="0">
                <a:solidFill>
                  <a:schemeClr val="tx1">
                    <a:lumMod val="95000"/>
                    <a:lumOff val="5000"/>
                  </a:schemeClr>
                </a:solidFill>
                <a:latin typeface="ＭＳ Ｐゴシック" pitchFamily="50" charset="-128"/>
              </a:rPr>
            </a:br>
            <a:r>
              <a:rPr lang="ja-JP" altLang="en-US" sz="2200" dirty="0">
                <a:solidFill>
                  <a:schemeClr val="tx1">
                    <a:lumMod val="95000"/>
                    <a:lumOff val="5000"/>
                  </a:schemeClr>
                </a:solidFill>
                <a:latin typeface="ＭＳ Ｐゴシック" pitchFamily="50" charset="-128"/>
              </a:rPr>
              <a:t>平成</a:t>
            </a:r>
            <a:r>
              <a:rPr lang="en-US" altLang="ja-JP" sz="2200" dirty="0">
                <a:solidFill>
                  <a:schemeClr val="tx1">
                    <a:lumMod val="95000"/>
                    <a:lumOff val="5000"/>
                  </a:schemeClr>
                </a:solidFill>
                <a:latin typeface="ＭＳ Ｐゴシック" pitchFamily="50" charset="-128"/>
              </a:rPr>
              <a:t>16</a:t>
            </a:r>
            <a:r>
              <a:rPr lang="ja-JP" altLang="en-US" sz="2200" dirty="0">
                <a:solidFill>
                  <a:schemeClr val="tx1">
                    <a:lumMod val="95000"/>
                    <a:lumOff val="5000"/>
                  </a:schemeClr>
                </a:solidFill>
                <a:latin typeface="ＭＳ Ｐゴシック" pitchFamily="50" charset="-128"/>
              </a:rPr>
              <a:t>年 </a:t>
            </a:r>
            <a:r>
              <a:rPr lang="en-US" altLang="ja-JP" sz="2200" dirty="0">
                <a:solidFill>
                  <a:schemeClr val="tx1">
                    <a:lumMod val="95000"/>
                    <a:lumOff val="5000"/>
                  </a:schemeClr>
                </a:solidFill>
                <a:latin typeface="ＭＳ Ｐゴシック" pitchFamily="50" charset="-128"/>
              </a:rPr>
              <a:t>3</a:t>
            </a:r>
            <a:r>
              <a:rPr lang="ja-JP" altLang="en-US" sz="2200" dirty="0" smtClean="0">
                <a:solidFill>
                  <a:schemeClr val="tx1">
                    <a:lumMod val="95000"/>
                    <a:lumOff val="5000"/>
                  </a:schemeClr>
                </a:solidFill>
                <a:latin typeface="ＭＳ Ｐゴシック" pitchFamily="50" charset="-128"/>
              </a:rPr>
              <a:t>月</a:t>
            </a:r>
            <a:r>
              <a:rPr lang="en-US" altLang="ja-JP" sz="2200" dirty="0" smtClean="0">
                <a:solidFill>
                  <a:schemeClr val="tx1">
                    <a:lumMod val="95000"/>
                    <a:lumOff val="5000"/>
                  </a:schemeClr>
                </a:solidFill>
                <a:latin typeface="ＭＳ Ｐゴシック" pitchFamily="50" charset="-128"/>
              </a:rPr>
              <a:t>	</a:t>
            </a:r>
            <a:r>
              <a:rPr lang="ja-JP" altLang="en-US" sz="2200" dirty="0" smtClean="0">
                <a:solidFill>
                  <a:schemeClr val="tx1">
                    <a:lumMod val="95000"/>
                    <a:lumOff val="5000"/>
                  </a:schemeClr>
                </a:solidFill>
                <a:latin typeface="ＭＳ Ｐゴシック" pitchFamily="50" charset="-128"/>
              </a:rPr>
              <a:t>　山口</a:t>
            </a:r>
            <a:r>
              <a:rPr lang="ja-JP" altLang="en-US" sz="2200" dirty="0">
                <a:solidFill>
                  <a:schemeClr val="tx1">
                    <a:lumMod val="95000"/>
                    <a:lumOff val="5000"/>
                  </a:schemeClr>
                </a:solidFill>
                <a:latin typeface="ＭＳ Ｐゴシック" pitchFamily="50" charset="-128"/>
              </a:rPr>
              <a:t>大学大学院博士後期課程設計工学専攻　修了</a:t>
            </a:r>
            <a:br>
              <a:rPr lang="ja-JP" altLang="en-US" sz="2200" dirty="0">
                <a:solidFill>
                  <a:schemeClr val="tx1">
                    <a:lumMod val="95000"/>
                    <a:lumOff val="5000"/>
                  </a:schemeClr>
                </a:solidFill>
                <a:latin typeface="ＭＳ Ｐゴシック" pitchFamily="50" charset="-128"/>
              </a:rPr>
            </a:br>
            <a:r>
              <a:rPr lang="ja-JP" altLang="en-US" sz="2200" dirty="0">
                <a:solidFill>
                  <a:schemeClr val="tx1">
                    <a:lumMod val="95000"/>
                    <a:lumOff val="5000"/>
                  </a:schemeClr>
                </a:solidFill>
                <a:latin typeface="ＭＳ Ｐゴシック" pitchFamily="50" charset="-128"/>
              </a:rPr>
              <a:t>平成</a:t>
            </a:r>
            <a:r>
              <a:rPr lang="en-US" altLang="ja-JP" sz="2200" dirty="0">
                <a:solidFill>
                  <a:schemeClr val="tx1">
                    <a:lumMod val="95000"/>
                    <a:lumOff val="5000"/>
                  </a:schemeClr>
                </a:solidFill>
                <a:latin typeface="ＭＳ Ｐゴシック" pitchFamily="50" charset="-128"/>
              </a:rPr>
              <a:t>19</a:t>
            </a:r>
            <a:r>
              <a:rPr lang="ja-JP" altLang="en-US" sz="2200" dirty="0">
                <a:solidFill>
                  <a:schemeClr val="tx1">
                    <a:lumMod val="95000"/>
                    <a:lumOff val="5000"/>
                  </a:schemeClr>
                </a:solidFill>
                <a:latin typeface="ＭＳ Ｐゴシック" pitchFamily="50" charset="-128"/>
              </a:rPr>
              <a:t>年 </a:t>
            </a:r>
            <a:r>
              <a:rPr lang="en-US" altLang="ja-JP" sz="2200" dirty="0">
                <a:solidFill>
                  <a:schemeClr val="tx1">
                    <a:lumMod val="95000"/>
                    <a:lumOff val="5000"/>
                  </a:schemeClr>
                </a:solidFill>
                <a:latin typeface="ＭＳ Ｐゴシック" pitchFamily="50" charset="-128"/>
              </a:rPr>
              <a:t>4</a:t>
            </a:r>
            <a:r>
              <a:rPr lang="ja-JP" altLang="en-US" sz="2200" dirty="0" smtClean="0">
                <a:solidFill>
                  <a:schemeClr val="tx1">
                    <a:lumMod val="95000"/>
                    <a:lumOff val="5000"/>
                  </a:schemeClr>
                </a:solidFill>
                <a:latin typeface="ＭＳ Ｐゴシック" pitchFamily="50" charset="-128"/>
              </a:rPr>
              <a:t>月～　山口</a:t>
            </a:r>
            <a:r>
              <a:rPr lang="ja-JP" altLang="en-US" sz="2200" dirty="0">
                <a:solidFill>
                  <a:schemeClr val="tx1">
                    <a:lumMod val="95000"/>
                    <a:lumOff val="5000"/>
                  </a:schemeClr>
                </a:solidFill>
                <a:latin typeface="ＭＳ Ｐゴシック" pitchFamily="50" charset="-128"/>
              </a:rPr>
              <a:t>大学客員</a:t>
            </a:r>
            <a:r>
              <a:rPr lang="ja-JP" altLang="en-US" sz="2200" dirty="0" smtClean="0">
                <a:solidFill>
                  <a:schemeClr val="tx1">
                    <a:lumMod val="95000"/>
                    <a:lumOff val="5000"/>
                  </a:schemeClr>
                </a:solidFill>
                <a:latin typeface="ＭＳ Ｐゴシック" pitchFamily="50" charset="-128"/>
              </a:rPr>
              <a:t>教授</a:t>
            </a:r>
            <a:endParaRPr lang="ja-JP" altLang="en-US" sz="2200" dirty="0">
              <a:solidFill>
                <a:schemeClr val="tx1">
                  <a:lumMod val="95000"/>
                  <a:lumOff val="5000"/>
                </a:schemeClr>
              </a:solidFill>
              <a:latin typeface="ＭＳ Ｐゴシック" pitchFamily="50" charset="-128"/>
            </a:endParaRPr>
          </a:p>
        </p:txBody>
      </p:sp>
    </p:spTree>
    <p:extLst>
      <p:ext uri="{BB962C8B-B14F-4D97-AF65-F5344CB8AC3E}">
        <p14:creationId xmlns:p14="http://schemas.microsoft.com/office/powerpoint/2010/main" xmlns="" val="312292218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467544" y="0"/>
            <a:ext cx="8229600" cy="796925"/>
          </a:xfrm>
        </p:spPr>
        <p:txBody>
          <a:bodyPr/>
          <a:lstStyle/>
          <a:p>
            <a:pPr eaLnBrk="1" hangingPunct="1"/>
            <a:r>
              <a:rPr lang="ja-JP" altLang="en-US" sz="4000" smtClean="0"/>
              <a:t>屋上ビオトープ池</a:t>
            </a:r>
          </a:p>
        </p:txBody>
      </p:sp>
      <p:graphicFrame>
        <p:nvGraphicFramePr>
          <p:cNvPr id="24578" name="Object 7"/>
          <p:cNvGraphicFramePr>
            <a:graphicFrameLocks noGrp="1" noChangeAspect="1"/>
          </p:cNvGraphicFramePr>
          <p:nvPr>
            <p:ph sz="half" idx="2"/>
          </p:nvPr>
        </p:nvGraphicFramePr>
        <p:xfrm>
          <a:off x="0" y="134938"/>
          <a:ext cx="8964613" cy="6723062"/>
        </p:xfrm>
        <a:graphic>
          <a:graphicData uri="http://schemas.openxmlformats.org/presentationml/2006/ole">
            <p:oleObj spid="_x0000_s5144" name="Photo Editor 写真" r:id="rId3" imgW="15238095" imgH="11428571" progId="">
              <p:embed/>
            </p:oleObj>
          </a:graphicData>
        </a:graphic>
      </p:graphicFrame>
      <p:sp>
        <p:nvSpPr>
          <p:cNvPr id="7" name="スライド番号プレースホルダ 6"/>
          <p:cNvSpPr>
            <a:spLocks noGrp="1"/>
          </p:cNvSpPr>
          <p:nvPr>
            <p:ph type="sldNum" sz="quarter" idx="11"/>
          </p:nvPr>
        </p:nvSpPr>
        <p:spPr>
          <a:xfrm>
            <a:off x="3124200" y="6356350"/>
            <a:ext cx="2895600" cy="365125"/>
          </a:xfrm>
        </p:spPr>
        <p:txBody>
          <a:bodyPr/>
          <a:lstStyle/>
          <a:p>
            <a:pPr algn="ctr">
              <a:defRPr/>
            </a:pPr>
            <a:fld id="{DABBEA1D-B21E-4E65-BCF6-F4A6BAF749D5}" type="slidenum">
              <a:rPr lang="en-US" altLang="ja-JP"/>
              <a:pPr algn="ctr">
                <a:defRPr/>
              </a:pPr>
              <a:t>20</a:t>
            </a:fld>
            <a:endParaRPr lang="en-US" altLang="ja-JP"/>
          </a:p>
        </p:txBody>
      </p:sp>
      <p:sp>
        <p:nvSpPr>
          <p:cNvPr id="24581" name="Rectangle 9"/>
          <p:cNvSpPr>
            <a:spLocks noChangeArrowheads="1"/>
          </p:cNvSpPr>
          <p:nvPr/>
        </p:nvSpPr>
        <p:spPr bwMode="auto">
          <a:xfrm>
            <a:off x="5219700" y="6021388"/>
            <a:ext cx="3367088" cy="461962"/>
          </a:xfrm>
          <a:prstGeom prst="rect">
            <a:avLst/>
          </a:prstGeom>
          <a:noFill/>
          <a:ln w="9525">
            <a:noFill/>
            <a:miter lim="800000"/>
            <a:headEnd/>
            <a:tailEnd/>
          </a:ln>
        </p:spPr>
        <p:txBody>
          <a:bodyPr wrap="none">
            <a:spAutoFit/>
          </a:bodyPr>
          <a:lstStyle/>
          <a:p>
            <a:r>
              <a:rPr lang="ja-JP" altLang="en-US" sz="2400" b="1"/>
              <a:t>病院の屋上ビオトープ池</a:t>
            </a:r>
          </a:p>
        </p:txBody>
      </p:sp>
    </p:spTree>
    <p:extLst>
      <p:ext uri="{BB962C8B-B14F-4D97-AF65-F5344CB8AC3E}">
        <p14:creationId xmlns:p14="http://schemas.microsoft.com/office/powerpoint/2010/main" xmlns="" val="856069847"/>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4673600" y="4214813"/>
            <a:ext cx="4470400" cy="1949450"/>
          </a:xfrm>
        </p:spPr>
        <p:txBody>
          <a:bodyPr>
            <a:normAutofit/>
          </a:bodyPr>
          <a:lstStyle/>
          <a:p>
            <a:pPr>
              <a:lnSpc>
                <a:spcPct val="80000"/>
              </a:lnSpc>
              <a:defRPr/>
            </a:pPr>
            <a:r>
              <a:rPr lang="en-US" altLang="ja-JP" sz="1400" b="1" dirty="0" err="1">
                <a:latin typeface="Times New Roman" pitchFamily="18" charset="0"/>
              </a:rPr>
              <a:t>MSc</a:t>
            </a:r>
            <a:r>
              <a:rPr lang="en-US" altLang="ja-JP" sz="1400" b="1" dirty="0">
                <a:latin typeface="Times New Roman" pitchFamily="18" charset="0"/>
              </a:rPr>
              <a:t>. Kim Van </a:t>
            </a:r>
            <a:r>
              <a:rPr lang="en-US" altLang="ja-JP" sz="1400" b="1" dirty="0" err="1">
                <a:latin typeface="Times New Roman" pitchFamily="18" charset="0"/>
              </a:rPr>
              <a:t>Van</a:t>
            </a:r>
            <a:endParaRPr lang="en-US" altLang="ja-JP" sz="1400" b="1" dirty="0">
              <a:latin typeface="Times New Roman" pitchFamily="18" charset="0"/>
            </a:endParaRPr>
          </a:p>
          <a:p>
            <a:pPr>
              <a:lnSpc>
                <a:spcPct val="80000"/>
              </a:lnSpc>
              <a:defRPr/>
            </a:pPr>
            <a:r>
              <a:rPr lang="en-US" altLang="ja-JP" sz="1400" b="1" dirty="0">
                <a:latin typeface="Times New Roman" pitchFamily="18" charset="0"/>
              </a:rPr>
              <a:t>TS. Tran </a:t>
            </a:r>
            <a:r>
              <a:rPr lang="en-US" altLang="ja-JP" sz="1400" b="1" dirty="0" err="1">
                <a:latin typeface="Times New Roman" pitchFamily="18" charset="0"/>
              </a:rPr>
              <a:t>Thi</a:t>
            </a:r>
            <a:r>
              <a:rPr lang="en-US" altLang="ja-JP" sz="1400" b="1" dirty="0">
                <a:latin typeface="Times New Roman" pitchFamily="18" charset="0"/>
              </a:rPr>
              <a:t> Nang Thu</a:t>
            </a:r>
          </a:p>
          <a:p>
            <a:pPr>
              <a:lnSpc>
                <a:spcPct val="80000"/>
              </a:lnSpc>
              <a:defRPr/>
            </a:pPr>
            <a:r>
              <a:rPr lang="en-US" altLang="ja-JP" sz="1400" b="1" dirty="0">
                <a:latin typeface="Times New Roman" pitchFamily="18" charset="0"/>
              </a:rPr>
              <a:t>Aquaculture Department</a:t>
            </a:r>
          </a:p>
          <a:p>
            <a:pPr>
              <a:lnSpc>
                <a:spcPct val="80000"/>
              </a:lnSpc>
              <a:defRPr/>
            </a:pPr>
            <a:r>
              <a:rPr lang="en-US" altLang="ja-JP" sz="1400" b="1" dirty="0">
                <a:latin typeface="Times New Roman" pitchFamily="18" charset="0"/>
              </a:rPr>
              <a:t>Hanoi University of Agriculture</a:t>
            </a:r>
          </a:p>
          <a:p>
            <a:pPr>
              <a:lnSpc>
                <a:spcPct val="80000"/>
              </a:lnSpc>
              <a:defRPr/>
            </a:pPr>
            <a:endParaRPr lang="en-US" altLang="ja-JP" sz="1200" b="1" i="1" dirty="0">
              <a:latin typeface="Times New Roman" pitchFamily="18" charset="0"/>
            </a:endParaRPr>
          </a:p>
          <a:p>
            <a:pPr>
              <a:lnSpc>
                <a:spcPct val="80000"/>
              </a:lnSpc>
              <a:defRPr/>
            </a:pPr>
            <a:endParaRPr lang="en-US" altLang="ja-JP" sz="1200" b="1" i="1" dirty="0">
              <a:latin typeface="Times New Roman" pitchFamily="18" charset="0"/>
            </a:endParaRPr>
          </a:p>
          <a:p>
            <a:pPr>
              <a:lnSpc>
                <a:spcPct val="80000"/>
              </a:lnSpc>
              <a:defRPr/>
            </a:pPr>
            <a:endParaRPr lang="en-US" altLang="ja-JP" sz="1200" b="1" i="1" dirty="0">
              <a:latin typeface="Times New Roman" pitchFamily="18" charset="0"/>
            </a:endParaRPr>
          </a:p>
          <a:p>
            <a:pPr>
              <a:lnSpc>
                <a:spcPct val="80000"/>
              </a:lnSpc>
              <a:defRPr/>
            </a:pPr>
            <a:r>
              <a:rPr lang="en-US" altLang="ja-JP" sz="1200" b="1" i="1" dirty="0">
                <a:latin typeface="Times New Roman" pitchFamily="18" charset="0"/>
              </a:rPr>
              <a:t>YAMAGUCHI –HUA conference</a:t>
            </a:r>
          </a:p>
          <a:p>
            <a:pPr>
              <a:lnSpc>
                <a:spcPct val="80000"/>
              </a:lnSpc>
              <a:defRPr/>
            </a:pPr>
            <a:r>
              <a:rPr lang="en-US" altLang="ja-JP" sz="1200" b="1" i="1" dirty="0">
                <a:latin typeface="Times New Roman" pitchFamily="18" charset="0"/>
              </a:rPr>
              <a:t>Hanoi 30 Nov 2009</a:t>
            </a:r>
          </a:p>
          <a:p>
            <a:pPr>
              <a:lnSpc>
                <a:spcPct val="80000"/>
              </a:lnSpc>
              <a:defRPr/>
            </a:pPr>
            <a:endParaRPr lang="ja-JP" altLang="en-US" sz="1200" b="1" i="1" dirty="0">
              <a:latin typeface="Times New Roman" pitchFamily="18" charset="0"/>
            </a:endParaRPr>
          </a:p>
        </p:txBody>
      </p:sp>
      <p:sp>
        <p:nvSpPr>
          <p:cNvPr id="55298" name="AutoShape 2"/>
          <p:cNvSpPr>
            <a:spLocks noGrp="1" noChangeArrowheads="1"/>
          </p:cNvSpPr>
          <p:nvPr>
            <p:ph type="ctrTitle"/>
          </p:nvPr>
        </p:nvSpPr>
        <p:spPr>
          <a:xfrm>
            <a:off x="228600" y="609600"/>
            <a:ext cx="8915400" cy="2438400"/>
          </a:xfrm>
        </p:spPr>
        <p:txBody>
          <a:bodyPr/>
          <a:lstStyle/>
          <a:p>
            <a:r>
              <a:rPr lang="en-US" altLang="ja-JP" smtClean="0"/>
              <a:t>Aquaculture in Red River Delta </a:t>
            </a:r>
            <a:r>
              <a:rPr lang="en-US" altLang="ja-JP" sz="2400" smtClean="0"/>
              <a:t>&amp;</a:t>
            </a:r>
            <a:r>
              <a:rPr lang="en-US" altLang="ja-JP" smtClean="0"/>
              <a:t> Climate change</a:t>
            </a:r>
          </a:p>
        </p:txBody>
      </p:sp>
      <p:sp>
        <p:nvSpPr>
          <p:cNvPr id="55300" name="テキスト ボックス 3"/>
          <p:cNvSpPr txBox="1">
            <a:spLocks noChangeArrowheads="1"/>
          </p:cNvSpPr>
          <p:nvPr/>
        </p:nvSpPr>
        <p:spPr bwMode="auto">
          <a:xfrm>
            <a:off x="392113" y="2571750"/>
            <a:ext cx="8359775" cy="1569660"/>
          </a:xfrm>
          <a:prstGeom prst="rect">
            <a:avLst/>
          </a:prstGeom>
          <a:noFill/>
          <a:ln w="9525">
            <a:noFill/>
            <a:miter lim="800000"/>
            <a:headEnd/>
            <a:tailEnd/>
          </a:ln>
        </p:spPr>
        <p:txBody>
          <a:bodyPr>
            <a:spAutoFit/>
          </a:bodyPr>
          <a:lstStyle/>
          <a:p>
            <a:r>
              <a:rPr lang="ja-JP" altLang="en-US" sz="3200" dirty="0"/>
              <a:t>（ベトナム北部</a:t>
            </a:r>
            <a:r>
              <a:rPr lang="ja-JP" altLang="en-US" sz="3200" dirty="0" smtClean="0"/>
              <a:t>の紅河デルタ地帯に</a:t>
            </a:r>
            <a:r>
              <a:rPr lang="ja-JP" altLang="en-US" sz="3200" dirty="0"/>
              <a:t>おける気象変動の影響を縮減するためのマングローブに関する情報管理システムの紹介）</a:t>
            </a:r>
          </a:p>
        </p:txBody>
      </p:sp>
    </p:spTree>
    <p:extLst>
      <p:ext uri="{BB962C8B-B14F-4D97-AF65-F5344CB8AC3E}">
        <p14:creationId xmlns:p14="http://schemas.microsoft.com/office/powerpoint/2010/main" xmlns="" val="41814627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descr="C:\datakien\Khu DTSQ 5 huyen\reference of constract\hp.jpg"/>
          <p:cNvPicPr>
            <a:picLocks noChangeAspect="1" noChangeArrowheads="1"/>
          </p:cNvPicPr>
          <p:nvPr/>
        </p:nvPicPr>
        <p:blipFill>
          <a:blip r:embed="rId2" cstate="print"/>
          <a:srcRect l="3247" t="1529" r="8000" b="3664"/>
          <a:stretch>
            <a:fillRect/>
          </a:stretch>
        </p:blipFill>
        <p:spPr bwMode="auto">
          <a:xfrm>
            <a:off x="152400" y="914400"/>
            <a:ext cx="5341938" cy="4038600"/>
          </a:xfrm>
          <a:prstGeom prst="rect">
            <a:avLst/>
          </a:prstGeom>
          <a:noFill/>
          <a:ln w="9525">
            <a:noFill/>
            <a:miter lim="800000"/>
            <a:headEnd/>
            <a:tailEnd/>
          </a:ln>
        </p:spPr>
      </p:pic>
      <p:sp>
        <p:nvSpPr>
          <p:cNvPr id="57347" name="Freeform 2"/>
          <p:cNvSpPr>
            <a:spLocks noChangeArrowheads="1"/>
          </p:cNvSpPr>
          <p:nvPr/>
        </p:nvSpPr>
        <p:spPr bwMode="auto">
          <a:xfrm>
            <a:off x="2667000" y="3352800"/>
            <a:ext cx="1266825" cy="850900"/>
          </a:xfrm>
          <a:custGeom>
            <a:avLst/>
            <a:gdLst>
              <a:gd name="T0" fmla="*/ 2 w 1810871"/>
              <a:gd name="T1" fmla="*/ 2871 h 1102659"/>
              <a:gd name="T2" fmla="*/ 97 w 1810871"/>
              <a:gd name="T3" fmla="*/ 2922 h 1102659"/>
              <a:gd name="T4" fmla="*/ 159 w 1810871"/>
              <a:gd name="T5" fmla="*/ 2794 h 1102659"/>
              <a:gd name="T6" fmla="*/ 236 w 1810871"/>
              <a:gd name="T7" fmla="*/ 2205 h 1102659"/>
              <a:gd name="T8" fmla="*/ 287 w 1810871"/>
              <a:gd name="T9" fmla="*/ 1873 h 1102659"/>
              <a:gd name="T10" fmla="*/ 390 w 1810871"/>
              <a:gd name="T11" fmla="*/ 1207 h 1102659"/>
              <a:gd name="T12" fmla="*/ 563 w 1810871"/>
              <a:gd name="T13" fmla="*/ 465 h 1102659"/>
              <a:gd name="T14" fmla="*/ 681 w 1810871"/>
              <a:gd name="T15" fmla="*/ 4 h 1102659"/>
              <a:gd name="T16" fmla="*/ 669 w 1810871"/>
              <a:gd name="T17" fmla="*/ 439 h 1102659"/>
              <a:gd name="T18" fmla="*/ 637 w 1810871"/>
              <a:gd name="T19" fmla="*/ 541 h 1102659"/>
              <a:gd name="T20" fmla="*/ 509 w 1810871"/>
              <a:gd name="T21" fmla="*/ 1080 h 1102659"/>
              <a:gd name="T22" fmla="*/ 382 w 1810871"/>
              <a:gd name="T23" fmla="*/ 1924 h 1102659"/>
              <a:gd name="T24" fmla="*/ 328 w 1810871"/>
              <a:gd name="T25" fmla="*/ 2256 h 1102659"/>
              <a:gd name="T26" fmla="*/ 316 w 1810871"/>
              <a:gd name="T27" fmla="*/ 2641 h 1102659"/>
              <a:gd name="T28" fmla="*/ 313 w 1810871"/>
              <a:gd name="T29" fmla="*/ 3050 h 1102659"/>
              <a:gd name="T30" fmla="*/ 236 w 1810871"/>
              <a:gd name="T31" fmla="*/ 3511 h 1102659"/>
              <a:gd name="T32" fmla="*/ 159 w 1810871"/>
              <a:gd name="T33" fmla="*/ 3664 h 1102659"/>
              <a:gd name="T34" fmla="*/ 85 w 1810871"/>
              <a:gd name="T35" fmla="*/ 3459 h 1102659"/>
              <a:gd name="T36" fmla="*/ 2 w 1810871"/>
              <a:gd name="T37" fmla="*/ 2871 h 11026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10871"/>
              <a:gd name="T58" fmla="*/ 0 h 1102659"/>
              <a:gd name="T59" fmla="*/ 1810871 w 1810871"/>
              <a:gd name="T60" fmla="*/ 1102659 h 11026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10871" h="1102659">
                <a:moveTo>
                  <a:pt x="5123" y="861893"/>
                </a:moveTo>
                <a:cubicBezTo>
                  <a:pt x="10246" y="834999"/>
                  <a:pt x="183136" y="881103"/>
                  <a:pt x="251012" y="877261"/>
                </a:cubicBezTo>
                <a:cubicBezTo>
                  <a:pt x="318888" y="873419"/>
                  <a:pt x="352185" y="874700"/>
                  <a:pt x="412377" y="838841"/>
                </a:cubicBezTo>
                <a:cubicBezTo>
                  <a:pt x="472569" y="802982"/>
                  <a:pt x="557093" y="708212"/>
                  <a:pt x="612162" y="662108"/>
                </a:cubicBezTo>
                <a:cubicBezTo>
                  <a:pt x="667231" y="616004"/>
                  <a:pt x="742791" y="562216"/>
                  <a:pt x="742791" y="562216"/>
                </a:cubicBezTo>
                <a:cubicBezTo>
                  <a:pt x="809386" y="512270"/>
                  <a:pt x="892630" y="432868"/>
                  <a:pt x="1011732" y="362431"/>
                </a:cubicBezTo>
                <a:cubicBezTo>
                  <a:pt x="1130835" y="291994"/>
                  <a:pt x="1331900" y="199786"/>
                  <a:pt x="1457406" y="139594"/>
                </a:cubicBezTo>
                <a:cubicBezTo>
                  <a:pt x="1582912" y="79402"/>
                  <a:pt x="1718663" y="2562"/>
                  <a:pt x="1764767" y="1281"/>
                </a:cubicBezTo>
                <a:cubicBezTo>
                  <a:pt x="1810871" y="0"/>
                  <a:pt x="1753241" y="105016"/>
                  <a:pt x="1734031" y="131910"/>
                </a:cubicBezTo>
                <a:cubicBezTo>
                  <a:pt x="1714821" y="158804"/>
                  <a:pt x="1718663" y="130629"/>
                  <a:pt x="1649507" y="162646"/>
                </a:cubicBezTo>
                <a:cubicBezTo>
                  <a:pt x="1580351" y="194663"/>
                  <a:pt x="1429231" y="254855"/>
                  <a:pt x="1319093" y="324011"/>
                </a:cubicBezTo>
                <a:cubicBezTo>
                  <a:pt x="1208955" y="393167"/>
                  <a:pt x="1066801" y="518673"/>
                  <a:pt x="988680" y="577584"/>
                </a:cubicBezTo>
                <a:cubicBezTo>
                  <a:pt x="910559" y="636495"/>
                  <a:pt x="878542" y="641617"/>
                  <a:pt x="850367" y="677476"/>
                </a:cubicBezTo>
                <a:cubicBezTo>
                  <a:pt x="822192" y="713335"/>
                  <a:pt x="826034" y="753036"/>
                  <a:pt x="819631" y="792737"/>
                </a:cubicBezTo>
                <a:cubicBezTo>
                  <a:pt x="813228" y="832438"/>
                  <a:pt x="846525" y="872138"/>
                  <a:pt x="811947" y="915681"/>
                </a:cubicBezTo>
                <a:cubicBezTo>
                  <a:pt x="777369" y="959224"/>
                  <a:pt x="678757" y="1023258"/>
                  <a:pt x="612162" y="1053994"/>
                </a:cubicBezTo>
                <a:cubicBezTo>
                  <a:pt x="545567" y="1084730"/>
                  <a:pt x="477691" y="1102659"/>
                  <a:pt x="412377" y="1100098"/>
                </a:cubicBezTo>
                <a:cubicBezTo>
                  <a:pt x="347063" y="1097537"/>
                  <a:pt x="289432" y="1071924"/>
                  <a:pt x="220276" y="1038626"/>
                </a:cubicBezTo>
                <a:cubicBezTo>
                  <a:pt x="151120" y="1005329"/>
                  <a:pt x="0" y="888787"/>
                  <a:pt x="5123" y="861893"/>
                </a:cubicBezTo>
                <a:close/>
              </a:path>
            </a:pathLst>
          </a:custGeom>
          <a:noFill/>
          <a:ln w="9525" algn="ctr">
            <a:solidFill>
              <a:srgbClr val="FF0000"/>
            </a:solidFill>
            <a:round/>
            <a:headEnd/>
            <a:tailEnd/>
          </a:ln>
        </p:spPr>
        <p:txBody>
          <a:bodyPr/>
          <a:lstStyle/>
          <a:p>
            <a:endParaRPr lang="ja-JP" altLang="en-US"/>
          </a:p>
        </p:txBody>
      </p:sp>
      <p:sp>
        <p:nvSpPr>
          <p:cNvPr id="57348" name="Freeform 3"/>
          <p:cNvSpPr>
            <a:spLocks noChangeArrowheads="1"/>
          </p:cNvSpPr>
          <p:nvPr/>
        </p:nvSpPr>
        <p:spPr bwMode="auto">
          <a:xfrm>
            <a:off x="2362200" y="4419600"/>
            <a:ext cx="333375" cy="463550"/>
          </a:xfrm>
          <a:custGeom>
            <a:avLst/>
            <a:gdLst>
              <a:gd name="T0" fmla="*/ 6 w 554531"/>
              <a:gd name="T1" fmla="*/ 7 h 651863"/>
              <a:gd name="T2" fmla="*/ 7 w 554531"/>
              <a:gd name="T3" fmla="*/ 87 h 651863"/>
              <a:gd name="T4" fmla="*/ 8 w 554531"/>
              <a:gd name="T5" fmla="*/ 113 h 651863"/>
              <a:gd name="T6" fmla="*/ 6 w 554531"/>
              <a:gd name="T7" fmla="*/ 164 h 651863"/>
              <a:gd name="T8" fmla="*/ 7 w 554531"/>
              <a:gd name="T9" fmla="*/ 235 h 651863"/>
              <a:gd name="T10" fmla="*/ 6 w 554531"/>
              <a:gd name="T11" fmla="*/ 278 h 651863"/>
              <a:gd name="T12" fmla="*/ 5 w 554531"/>
              <a:gd name="T13" fmla="*/ 334 h 651863"/>
              <a:gd name="T14" fmla="*/ 1 w 554531"/>
              <a:gd name="T15" fmla="*/ 338 h 651863"/>
              <a:gd name="T16" fmla="*/ 3 w 554531"/>
              <a:gd name="T17" fmla="*/ 202 h 651863"/>
              <a:gd name="T18" fmla="*/ 4 w 554531"/>
              <a:gd name="T19" fmla="*/ 109 h 651863"/>
              <a:gd name="T20" fmla="*/ 4 w 554531"/>
              <a:gd name="T21" fmla="*/ 45 h 651863"/>
              <a:gd name="T22" fmla="*/ 6 w 554531"/>
              <a:gd name="T23" fmla="*/ 7 h 6518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4531"/>
              <a:gd name="T37" fmla="*/ 0 h 651863"/>
              <a:gd name="T38" fmla="*/ 554531 w 554531"/>
              <a:gd name="T39" fmla="*/ 651863 h 6518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4531" h="651863">
                <a:moveTo>
                  <a:pt x="464884" y="12807"/>
                </a:moveTo>
                <a:cubicBezTo>
                  <a:pt x="494340" y="25614"/>
                  <a:pt x="481533" y="126787"/>
                  <a:pt x="495620" y="158804"/>
                </a:cubicBezTo>
                <a:cubicBezTo>
                  <a:pt x="509707" y="190821"/>
                  <a:pt x="554531" y="181856"/>
                  <a:pt x="549408" y="204908"/>
                </a:cubicBezTo>
                <a:cubicBezTo>
                  <a:pt x="544285" y="227960"/>
                  <a:pt x="476410" y="259978"/>
                  <a:pt x="464884" y="297117"/>
                </a:cubicBezTo>
                <a:cubicBezTo>
                  <a:pt x="453358" y="334256"/>
                  <a:pt x="485375" y="393167"/>
                  <a:pt x="480252" y="427745"/>
                </a:cubicBezTo>
                <a:cubicBezTo>
                  <a:pt x="475129" y="462323"/>
                  <a:pt x="449516" y="475131"/>
                  <a:pt x="434148" y="504586"/>
                </a:cubicBezTo>
                <a:cubicBezTo>
                  <a:pt x="418780" y="534041"/>
                  <a:pt x="455919" y="586549"/>
                  <a:pt x="388043" y="604478"/>
                </a:cubicBezTo>
                <a:cubicBezTo>
                  <a:pt x="320167" y="622407"/>
                  <a:pt x="53788" y="651863"/>
                  <a:pt x="26894" y="612162"/>
                </a:cubicBezTo>
                <a:cubicBezTo>
                  <a:pt x="0" y="572461"/>
                  <a:pt x="179294" y="435429"/>
                  <a:pt x="226679" y="366273"/>
                </a:cubicBezTo>
                <a:cubicBezTo>
                  <a:pt x="274064" y="297117"/>
                  <a:pt x="295835" y="244609"/>
                  <a:pt x="311203" y="197224"/>
                </a:cubicBezTo>
                <a:cubicBezTo>
                  <a:pt x="326571" y="149839"/>
                  <a:pt x="298396" y="117823"/>
                  <a:pt x="318887" y="81964"/>
                </a:cubicBezTo>
                <a:cubicBezTo>
                  <a:pt x="339378" y="46105"/>
                  <a:pt x="435428" y="0"/>
                  <a:pt x="464884" y="12807"/>
                </a:cubicBezTo>
                <a:close/>
              </a:path>
            </a:pathLst>
          </a:custGeom>
          <a:noFill/>
          <a:ln w="9525" algn="ctr">
            <a:solidFill>
              <a:srgbClr val="FF0000"/>
            </a:solidFill>
            <a:round/>
            <a:headEnd/>
            <a:tailEnd/>
          </a:ln>
        </p:spPr>
        <p:txBody>
          <a:bodyPr/>
          <a:lstStyle/>
          <a:p>
            <a:endParaRPr lang="ja-JP" altLang="en-US"/>
          </a:p>
        </p:txBody>
      </p:sp>
      <p:cxnSp>
        <p:nvCxnSpPr>
          <p:cNvPr id="57349" name="Straight Arrow Connector 5"/>
          <p:cNvCxnSpPr>
            <a:cxnSpLocks noChangeShapeType="1"/>
          </p:cNvCxnSpPr>
          <p:nvPr/>
        </p:nvCxnSpPr>
        <p:spPr bwMode="auto">
          <a:xfrm rot="16200000" flipH="1">
            <a:off x="1740693" y="2297907"/>
            <a:ext cx="1693863" cy="1212850"/>
          </a:xfrm>
          <a:prstGeom prst="straightConnector1">
            <a:avLst/>
          </a:prstGeom>
          <a:noFill/>
          <a:ln w="31750" algn="ctr">
            <a:solidFill>
              <a:srgbClr val="FF0000"/>
            </a:solidFill>
            <a:round/>
            <a:headEnd/>
            <a:tailEnd type="arrow" w="med" len="med"/>
          </a:ln>
        </p:spPr>
      </p:cxnSp>
      <p:cxnSp>
        <p:nvCxnSpPr>
          <p:cNvPr id="57350" name="Straight Arrow Connector 6"/>
          <p:cNvCxnSpPr>
            <a:cxnSpLocks noChangeShapeType="1"/>
            <a:endCxn id="57348" idx="8"/>
          </p:cNvCxnSpPr>
          <p:nvPr/>
        </p:nvCxnSpPr>
        <p:spPr bwMode="auto">
          <a:xfrm rot="16200000" flipH="1">
            <a:off x="928688" y="3109912"/>
            <a:ext cx="1708150" cy="1431925"/>
          </a:xfrm>
          <a:prstGeom prst="straightConnector1">
            <a:avLst/>
          </a:prstGeom>
          <a:noFill/>
          <a:ln w="31750" algn="ctr">
            <a:solidFill>
              <a:srgbClr val="FF0000"/>
            </a:solidFill>
            <a:round/>
            <a:headEnd/>
            <a:tailEnd type="arrow" w="med" len="med"/>
          </a:ln>
        </p:spPr>
      </p:cxnSp>
      <p:sp>
        <p:nvSpPr>
          <p:cNvPr id="57351" name="Rectangle 2"/>
          <p:cNvSpPr>
            <a:spLocks noChangeArrowheads="1"/>
          </p:cNvSpPr>
          <p:nvPr/>
        </p:nvSpPr>
        <p:spPr bwMode="auto">
          <a:xfrm>
            <a:off x="1371600" y="5181600"/>
            <a:ext cx="4648200" cy="523875"/>
          </a:xfrm>
          <a:prstGeom prst="rect">
            <a:avLst/>
          </a:prstGeom>
          <a:solidFill>
            <a:schemeClr val="bg1"/>
          </a:solidFill>
          <a:ln w="9525">
            <a:noFill/>
            <a:miter lim="800000"/>
            <a:headEnd/>
            <a:tailEnd/>
          </a:ln>
        </p:spPr>
        <p:txBody>
          <a:bodyPr anchor="ctr">
            <a:spAutoFit/>
          </a:bodyPr>
          <a:lstStyle/>
          <a:p>
            <a:pPr algn="ctr" eaLnBrk="0" hangingPunct="0"/>
            <a:r>
              <a:rPr lang="en-US" altLang="ja-JP" sz="1400" b="1">
                <a:solidFill>
                  <a:srgbClr val="000000"/>
                </a:solidFill>
                <a:latin typeface="Calibri" pitchFamily="34" charset="0"/>
                <a:cs typeface="Times New Roman" pitchFamily="18" charset="0"/>
              </a:rPr>
              <a:t>SPOT satellite image data from 2006 and 2007 (below). and landsat 2000 (above) and focus area</a:t>
            </a:r>
            <a:endParaRPr lang="en-US" altLang="ja-JP" sz="1400">
              <a:latin typeface="Calibri" pitchFamily="34" charset="0"/>
            </a:endParaRPr>
          </a:p>
        </p:txBody>
      </p:sp>
      <p:sp>
        <p:nvSpPr>
          <p:cNvPr id="57352" name="Rectangle 2"/>
          <p:cNvSpPr>
            <a:spLocks noChangeArrowheads="1"/>
          </p:cNvSpPr>
          <p:nvPr/>
        </p:nvSpPr>
        <p:spPr bwMode="auto">
          <a:xfrm>
            <a:off x="3886200" y="914400"/>
            <a:ext cx="4953000" cy="830263"/>
          </a:xfrm>
          <a:prstGeom prst="rect">
            <a:avLst/>
          </a:prstGeom>
          <a:solidFill>
            <a:schemeClr val="bg1"/>
          </a:solidFill>
          <a:ln w="9525">
            <a:noFill/>
            <a:miter lim="800000"/>
            <a:headEnd/>
            <a:tailEnd/>
          </a:ln>
        </p:spPr>
        <p:txBody>
          <a:bodyPr anchor="ctr">
            <a:spAutoFit/>
          </a:bodyPr>
          <a:lstStyle/>
          <a:p>
            <a:pPr algn="ctr" eaLnBrk="0" hangingPunct="0"/>
            <a:r>
              <a:rPr lang="en-US" altLang="ja-JP" b="1">
                <a:solidFill>
                  <a:srgbClr val="000000"/>
                </a:solidFill>
                <a:latin typeface="Calibri" pitchFamily="34" charset="0"/>
              </a:rPr>
              <a:t>Expanding area of mangrove from 2000 to 2007</a:t>
            </a:r>
            <a:endParaRPr lang="en-US" altLang="ja-JP">
              <a:latin typeface="Calibri" pitchFamily="34" charset="0"/>
            </a:endParaRPr>
          </a:p>
        </p:txBody>
      </p:sp>
      <p:pic>
        <p:nvPicPr>
          <p:cNvPr id="57353" name="Picture 3"/>
          <p:cNvPicPr>
            <a:picLocks noChangeAspect="1" noChangeArrowheads="1"/>
          </p:cNvPicPr>
          <p:nvPr/>
        </p:nvPicPr>
        <p:blipFill>
          <a:blip r:embed="rId3" cstate="print"/>
          <a:srcRect l="23750" t="14000" r="10625" b="10001"/>
          <a:stretch>
            <a:fillRect/>
          </a:stretch>
        </p:blipFill>
        <p:spPr bwMode="auto">
          <a:xfrm>
            <a:off x="5638800" y="2514600"/>
            <a:ext cx="3052763" cy="2209800"/>
          </a:xfrm>
          <a:prstGeom prst="rect">
            <a:avLst/>
          </a:prstGeom>
          <a:noFill/>
          <a:ln w="9525">
            <a:noFill/>
            <a:miter lim="800000"/>
            <a:headEnd/>
            <a:tailEnd/>
          </a:ln>
        </p:spPr>
      </p:pic>
      <p:cxnSp>
        <p:nvCxnSpPr>
          <p:cNvPr id="57354" name="Straight Arrow Connector 18"/>
          <p:cNvCxnSpPr>
            <a:cxnSpLocks noChangeShapeType="1"/>
          </p:cNvCxnSpPr>
          <p:nvPr/>
        </p:nvCxnSpPr>
        <p:spPr bwMode="auto">
          <a:xfrm>
            <a:off x="3733800" y="3657600"/>
            <a:ext cx="2895600" cy="1588"/>
          </a:xfrm>
          <a:prstGeom prst="straightConnector1">
            <a:avLst/>
          </a:prstGeom>
          <a:noFill/>
          <a:ln w="15875" algn="ctr">
            <a:solidFill>
              <a:srgbClr val="FF0000"/>
            </a:solidFill>
            <a:round/>
            <a:headEnd/>
            <a:tailEnd type="arrow" w="med" len="med"/>
          </a:ln>
        </p:spPr>
      </p:cxnSp>
    </p:spTree>
    <p:extLst>
      <p:ext uri="{BB962C8B-B14F-4D97-AF65-F5344CB8AC3E}">
        <p14:creationId xmlns:p14="http://schemas.microsoft.com/office/powerpoint/2010/main" xmlns="" val="40805368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datakien\Khu DTSQ 5 huyen\reference of constract\mangrove tb.jpg"/>
          <p:cNvPicPr>
            <a:picLocks noChangeAspect="1" noChangeArrowheads="1"/>
          </p:cNvPicPr>
          <p:nvPr/>
        </p:nvPicPr>
        <p:blipFill>
          <a:blip r:embed="rId3" cstate="print"/>
          <a:srcRect/>
          <a:stretch>
            <a:fillRect/>
          </a:stretch>
        </p:blipFill>
        <p:spPr bwMode="auto">
          <a:xfrm>
            <a:off x="0" y="0"/>
            <a:ext cx="5029200" cy="6508750"/>
          </a:xfrm>
          <a:prstGeom prst="rect">
            <a:avLst/>
          </a:prstGeom>
          <a:noFill/>
          <a:ln w="9525">
            <a:noFill/>
            <a:miter lim="800000"/>
            <a:headEnd/>
            <a:tailEnd/>
          </a:ln>
        </p:spPr>
      </p:pic>
      <p:sp>
        <p:nvSpPr>
          <p:cNvPr id="5" name="Oval 4"/>
          <p:cNvSpPr/>
          <p:nvPr/>
        </p:nvSpPr>
        <p:spPr>
          <a:xfrm>
            <a:off x="2133600" y="3689350"/>
            <a:ext cx="762000" cy="10668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 name="TextBox 5"/>
          <p:cNvSpPr txBox="1"/>
          <p:nvPr/>
        </p:nvSpPr>
        <p:spPr>
          <a:xfrm>
            <a:off x="3124200" y="2622550"/>
            <a:ext cx="1524000" cy="584200"/>
          </a:xfrm>
          <a:prstGeom prst="rect">
            <a:avLst/>
          </a:prstGeom>
          <a:solidFill>
            <a:schemeClr val="tx2">
              <a:lumMod val="20000"/>
              <a:lumOff val="80000"/>
            </a:schemeClr>
          </a:solidFill>
        </p:spPr>
        <p:txBody>
          <a:bodyPr>
            <a:spAutoFit/>
          </a:bodyPr>
          <a:lstStyle/>
          <a:p>
            <a:pPr>
              <a:defRPr/>
            </a:pPr>
            <a:r>
              <a:rPr lang="en-US" altLang="ja-JP" sz="1600"/>
              <a:t>Risk – </a:t>
            </a:r>
          </a:p>
          <a:p>
            <a:pPr>
              <a:defRPr/>
            </a:pPr>
            <a:r>
              <a:rPr lang="en-US" altLang="ja-JP" sz="1600"/>
              <a:t>no mangrove</a:t>
            </a:r>
          </a:p>
        </p:txBody>
      </p:sp>
      <p:cxnSp>
        <p:nvCxnSpPr>
          <p:cNvPr id="8" name="Straight Arrow Connector 7"/>
          <p:cNvCxnSpPr/>
          <p:nvPr/>
        </p:nvCxnSpPr>
        <p:spPr>
          <a:xfrm rot="5400000">
            <a:off x="2628900" y="3194050"/>
            <a:ext cx="990600" cy="762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9398" name="Picture 3" descr="DSC03350"/>
          <p:cNvPicPr>
            <a:picLocks noChangeAspect="1" noChangeArrowheads="1"/>
          </p:cNvPicPr>
          <p:nvPr/>
        </p:nvPicPr>
        <p:blipFill>
          <a:blip r:embed="rId4" cstate="print"/>
          <a:srcRect/>
          <a:stretch>
            <a:fillRect/>
          </a:stretch>
        </p:blipFill>
        <p:spPr bwMode="auto">
          <a:xfrm>
            <a:off x="5791200" y="4114800"/>
            <a:ext cx="2692400" cy="1760538"/>
          </a:xfrm>
          <a:prstGeom prst="rect">
            <a:avLst/>
          </a:prstGeom>
          <a:noFill/>
          <a:ln w="3175">
            <a:solidFill>
              <a:srgbClr val="000000"/>
            </a:solidFill>
            <a:miter lim="800000"/>
            <a:headEnd/>
            <a:tailEnd/>
          </a:ln>
        </p:spPr>
      </p:pic>
      <p:pic>
        <p:nvPicPr>
          <p:cNvPr id="59399" name="Picture 4" descr="DSC03365"/>
          <p:cNvPicPr>
            <a:picLocks noChangeAspect="1" noChangeArrowheads="1"/>
          </p:cNvPicPr>
          <p:nvPr/>
        </p:nvPicPr>
        <p:blipFill>
          <a:blip r:embed="rId5" cstate="print"/>
          <a:srcRect/>
          <a:stretch>
            <a:fillRect/>
          </a:stretch>
        </p:blipFill>
        <p:spPr bwMode="auto">
          <a:xfrm>
            <a:off x="5791200" y="1371600"/>
            <a:ext cx="2717800" cy="1757363"/>
          </a:xfrm>
          <a:prstGeom prst="rect">
            <a:avLst/>
          </a:prstGeom>
          <a:noFill/>
          <a:ln w="3175">
            <a:solidFill>
              <a:srgbClr val="000000"/>
            </a:solidFill>
            <a:miter lim="800000"/>
            <a:headEnd/>
            <a:tailEnd/>
          </a:ln>
        </p:spPr>
      </p:pic>
      <p:sp>
        <p:nvSpPr>
          <p:cNvPr id="11" name="TextBox 10"/>
          <p:cNvSpPr txBox="1"/>
          <p:nvPr/>
        </p:nvSpPr>
        <p:spPr>
          <a:xfrm>
            <a:off x="5562600" y="6027738"/>
            <a:ext cx="3352800" cy="584200"/>
          </a:xfrm>
          <a:prstGeom prst="rect">
            <a:avLst/>
          </a:prstGeom>
          <a:solidFill>
            <a:schemeClr val="tx2">
              <a:lumMod val="20000"/>
              <a:lumOff val="80000"/>
            </a:schemeClr>
          </a:solidFill>
        </p:spPr>
        <p:txBody>
          <a:bodyPr>
            <a:spAutoFit/>
          </a:bodyPr>
          <a:lstStyle/>
          <a:p>
            <a:pPr>
              <a:defRPr/>
            </a:pPr>
            <a:r>
              <a:rPr lang="en-US" sz="1600">
                <a:latin typeface="Arial" pitchFamily="34" charset="0"/>
              </a:rPr>
              <a:t>The area without mangrove effected by storm 2005, Thai </a:t>
            </a:r>
            <a:r>
              <a:rPr lang="en-US" sz="1600" err="1">
                <a:latin typeface="Arial" pitchFamily="34" charset="0"/>
              </a:rPr>
              <a:t>Binh</a:t>
            </a:r>
            <a:endParaRPr lang="en-US" sz="1600">
              <a:latin typeface="Arial" pitchFamily="34" charset="0"/>
            </a:endParaRPr>
          </a:p>
        </p:txBody>
      </p:sp>
      <p:sp>
        <p:nvSpPr>
          <p:cNvPr id="12" name="TextBox 11"/>
          <p:cNvSpPr txBox="1"/>
          <p:nvPr/>
        </p:nvSpPr>
        <p:spPr>
          <a:xfrm>
            <a:off x="5791200" y="228600"/>
            <a:ext cx="2743200" cy="584200"/>
          </a:xfrm>
          <a:prstGeom prst="rect">
            <a:avLst/>
          </a:prstGeom>
          <a:solidFill>
            <a:schemeClr val="tx2">
              <a:lumMod val="20000"/>
              <a:lumOff val="80000"/>
            </a:schemeClr>
          </a:solidFill>
        </p:spPr>
        <p:txBody>
          <a:bodyPr>
            <a:spAutoFit/>
          </a:bodyPr>
          <a:lstStyle/>
          <a:p>
            <a:pPr>
              <a:defRPr/>
            </a:pPr>
            <a:r>
              <a:rPr lang="en-US" sz="1600">
                <a:latin typeface="Arial" pitchFamily="34" charset="0"/>
              </a:rPr>
              <a:t>Role of mangrove to protect dyke and people</a:t>
            </a:r>
          </a:p>
        </p:txBody>
      </p:sp>
      <p:sp>
        <p:nvSpPr>
          <p:cNvPr id="13" name="TextBox 12"/>
          <p:cNvSpPr txBox="1"/>
          <p:nvPr/>
        </p:nvSpPr>
        <p:spPr>
          <a:xfrm>
            <a:off x="5562600" y="3276600"/>
            <a:ext cx="3352800" cy="584200"/>
          </a:xfrm>
          <a:prstGeom prst="rect">
            <a:avLst/>
          </a:prstGeom>
          <a:solidFill>
            <a:schemeClr val="tx2">
              <a:lumMod val="20000"/>
              <a:lumOff val="80000"/>
            </a:schemeClr>
          </a:solidFill>
        </p:spPr>
        <p:txBody>
          <a:bodyPr>
            <a:spAutoFit/>
          </a:bodyPr>
          <a:lstStyle/>
          <a:p>
            <a:pPr>
              <a:defRPr/>
            </a:pPr>
            <a:r>
              <a:rPr lang="en-US" sz="1600">
                <a:latin typeface="Arial" pitchFamily="34" charset="0"/>
              </a:rPr>
              <a:t>The area with mangrove, protected from storm 2005, Thai </a:t>
            </a:r>
            <a:r>
              <a:rPr lang="en-US" sz="1600" err="1">
                <a:latin typeface="Arial" pitchFamily="34" charset="0"/>
              </a:rPr>
              <a:t>Binh</a:t>
            </a:r>
            <a:endParaRPr lang="en-US" sz="1600">
              <a:latin typeface="Arial" pitchFamily="34" charset="0"/>
            </a:endParaRPr>
          </a:p>
        </p:txBody>
      </p:sp>
    </p:spTree>
    <p:extLst>
      <p:ext uri="{BB962C8B-B14F-4D97-AF65-F5344CB8AC3E}">
        <p14:creationId xmlns:p14="http://schemas.microsoft.com/office/powerpoint/2010/main" xmlns="" val="8425239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subTitle" idx="1"/>
          </p:nvPr>
        </p:nvSpPr>
        <p:spPr>
          <a:xfrm>
            <a:off x="1295400" y="3886200"/>
            <a:ext cx="6553200" cy="1752600"/>
          </a:xfrm>
        </p:spPr>
        <p:txBody>
          <a:bodyPr/>
          <a:lstStyle/>
          <a:p>
            <a:r>
              <a:rPr lang="en-US" altLang="ja-JP" sz="2000" smtClean="0">
                <a:solidFill>
                  <a:srgbClr val="0000FF"/>
                </a:solidFill>
              </a:rPr>
              <a:t>Nguyen Trong Khanh</a:t>
            </a:r>
          </a:p>
          <a:p>
            <a:r>
              <a:rPr lang="en-US" altLang="ja-JP" sz="2000" smtClean="0">
                <a:solidFill>
                  <a:srgbClr val="0000FF"/>
                </a:solidFill>
              </a:rPr>
              <a:t>Rice research and development centre, FCRI,VAAS</a:t>
            </a:r>
          </a:p>
          <a:p>
            <a:r>
              <a:rPr lang="en-US" altLang="ja-JP" sz="2000" smtClean="0">
                <a:solidFill>
                  <a:srgbClr val="0000FF"/>
                </a:solidFill>
              </a:rPr>
              <a:t>E mail: mrkhanh64@gmail.com</a:t>
            </a:r>
          </a:p>
        </p:txBody>
      </p:sp>
      <p:sp>
        <p:nvSpPr>
          <p:cNvPr id="61442" name="Rectangle 2"/>
          <p:cNvSpPr>
            <a:spLocks noGrp="1" noChangeArrowheads="1"/>
          </p:cNvSpPr>
          <p:nvPr>
            <p:ph type="ctrTitle"/>
          </p:nvPr>
        </p:nvSpPr>
        <p:spPr>
          <a:xfrm>
            <a:off x="762000" y="609600"/>
            <a:ext cx="7772400" cy="2533650"/>
          </a:xfrm>
        </p:spPr>
        <p:txBody>
          <a:bodyPr/>
          <a:lstStyle/>
          <a:p>
            <a:r>
              <a:rPr lang="en-US" altLang="ja-JP" sz="3200" dirty="0" smtClean="0">
                <a:solidFill>
                  <a:srgbClr val="FF0066"/>
                </a:solidFill>
                <a:latin typeface=".VnTime" charset="0"/>
              </a:rPr>
              <a:t>The results of rice breeding for submergence and salinity conditions in Northern Vietnam</a:t>
            </a:r>
            <a:r>
              <a:rPr lang="en-US" altLang="ja-JP" sz="2800" dirty="0" smtClean="0">
                <a:latin typeface=".VnTime" charset="0"/>
              </a:rPr>
              <a:t>   </a:t>
            </a:r>
          </a:p>
        </p:txBody>
      </p:sp>
      <p:sp>
        <p:nvSpPr>
          <p:cNvPr id="61444" name="テキスト ボックス 3"/>
          <p:cNvSpPr txBox="1">
            <a:spLocks noChangeArrowheads="1"/>
          </p:cNvSpPr>
          <p:nvPr/>
        </p:nvSpPr>
        <p:spPr bwMode="auto">
          <a:xfrm>
            <a:off x="285720" y="2857496"/>
            <a:ext cx="8572528" cy="1077218"/>
          </a:xfrm>
          <a:prstGeom prst="rect">
            <a:avLst/>
          </a:prstGeom>
          <a:noFill/>
          <a:ln w="9525">
            <a:noFill/>
            <a:miter lim="800000"/>
            <a:headEnd/>
            <a:tailEnd/>
          </a:ln>
        </p:spPr>
        <p:txBody>
          <a:bodyPr wrap="square">
            <a:spAutoFit/>
          </a:bodyPr>
          <a:lstStyle/>
          <a:p>
            <a:r>
              <a:rPr lang="ja-JP" altLang="en-US" sz="3200" dirty="0"/>
              <a:t>（汽水条件下でのコメ栽培に関する試験結果</a:t>
            </a:r>
            <a:r>
              <a:rPr lang="ja-JP" altLang="en-US" sz="3200" dirty="0" smtClean="0"/>
              <a:t>）</a:t>
            </a:r>
            <a:endParaRPr lang="en-US" altLang="ja-JP" sz="3200" dirty="0" smtClean="0"/>
          </a:p>
          <a:p>
            <a:r>
              <a:rPr lang="ja-JP" altLang="en-US" sz="3200" dirty="0" smtClean="0"/>
              <a:t>（淡水と海水が混じりあった塩分を含む水）</a:t>
            </a:r>
            <a:endParaRPr lang="ja-JP" altLang="en-US" sz="3200" dirty="0"/>
          </a:p>
        </p:txBody>
      </p:sp>
    </p:spTree>
    <p:extLst>
      <p:ext uri="{BB962C8B-B14F-4D97-AF65-F5344CB8AC3E}">
        <p14:creationId xmlns:p14="http://schemas.microsoft.com/office/powerpoint/2010/main" xmlns="" val="21049974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DSC0454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xmlns="" val="33548809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事業の概要</a:t>
            </a:r>
            <a:endParaRPr kumimoji="1" lang="ja-JP" altLang="en-US" dirty="0"/>
          </a:p>
        </p:txBody>
      </p:sp>
      <p:sp>
        <p:nvSpPr>
          <p:cNvPr id="3" name="コンテンツ プレースホルダー 2"/>
          <p:cNvSpPr>
            <a:spLocks noGrp="1"/>
          </p:cNvSpPr>
          <p:nvPr>
            <p:ph idx="1"/>
          </p:nvPr>
        </p:nvSpPr>
        <p:spPr>
          <a:xfrm>
            <a:off x="684213" y="1557338"/>
            <a:ext cx="7775575" cy="5040014"/>
          </a:xfrm>
        </p:spPr>
        <p:txBody>
          <a:bodyPr>
            <a:normAutofit/>
          </a:bodyPr>
          <a:lstStyle/>
          <a:p>
            <a:pPr>
              <a:buNone/>
            </a:pPr>
            <a:r>
              <a:rPr lang="ja-JP" altLang="en-US" dirty="0"/>
              <a:t>　</a:t>
            </a:r>
            <a:r>
              <a:rPr lang="en-US" altLang="ja-JP" sz="3000" dirty="0"/>
              <a:t>2011</a:t>
            </a:r>
            <a:r>
              <a:rPr lang="ja-JP" altLang="en-US" sz="3000" dirty="0"/>
              <a:t>年</a:t>
            </a:r>
            <a:r>
              <a:rPr lang="en-US" altLang="ja-JP" sz="3000" dirty="0"/>
              <a:t>3</a:t>
            </a:r>
            <a:r>
              <a:rPr lang="ja-JP" altLang="en-US" sz="3000" dirty="0"/>
              <a:t>月には、上記共同セミナーのフォローアップとして、現地のニーズに適した国際協力研究・事業化へのモデルプロジェクト構築のための現地調査を実施。</a:t>
            </a:r>
            <a:endParaRPr lang="en-US" altLang="ja-JP" sz="3000" dirty="0"/>
          </a:p>
          <a:p>
            <a:pPr>
              <a:buNone/>
            </a:pPr>
            <a:r>
              <a:rPr lang="ja-JP" altLang="en-US" sz="3000" dirty="0"/>
              <a:t>　</a:t>
            </a:r>
            <a:r>
              <a:rPr lang="ja-JP" altLang="en-US" sz="3000" dirty="0" smtClean="0"/>
              <a:t>これ</a:t>
            </a:r>
            <a:r>
              <a:rPr lang="ja-JP" altLang="en-US" sz="3000" dirty="0"/>
              <a:t>までの調査から、ベトナムにおいては農産物の主な供給地である北西部山間地域での農業水利施設の未整備が指摘されており、それに対する研究・ハードおよび管理ソフト支援などは、協力の余地が多く残されていることが</a:t>
            </a:r>
            <a:r>
              <a:rPr lang="ja-JP" altLang="en-US" sz="3000" dirty="0" smtClean="0"/>
              <a:t>判明した。</a:t>
            </a:r>
            <a:endParaRPr lang="en-US" altLang="ja-JP" sz="3000" dirty="0"/>
          </a:p>
        </p:txBody>
      </p:sp>
    </p:spTree>
    <p:extLst>
      <p:ext uri="{BB962C8B-B14F-4D97-AF65-F5344CB8AC3E}">
        <p14:creationId xmlns:p14="http://schemas.microsoft.com/office/powerpoint/2010/main" xmlns="" val="4201673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32048"/>
            <a:ext cx="8363272" cy="1368152"/>
          </a:xfrm>
        </p:spPr>
        <p:txBody>
          <a:bodyPr>
            <a:normAutofit/>
          </a:bodyPr>
          <a:lstStyle/>
          <a:p>
            <a:r>
              <a:rPr kumimoji="1" lang="ja-JP" altLang="en-US" dirty="0" smtClean="0"/>
              <a:t>関係者リスト（</a:t>
            </a:r>
            <a:r>
              <a:rPr kumimoji="1" lang="en-US" altLang="ja-JP" dirty="0" smtClean="0"/>
              <a:t>3</a:t>
            </a:r>
            <a:r>
              <a:rPr kumimoji="1" lang="ja-JP" altLang="en-US" dirty="0" smtClean="0"/>
              <a:t>）</a:t>
            </a:r>
            <a:r>
              <a:rPr kumimoji="1" lang="en-US" altLang="ja-JP" dirty="0" smtClean="0"/>
              <a:t/>
            </a:r>
            <a:br>
              <a:rPr kumimoji="1" lang="en-US" altLang="ja-JP" dirty="0" smtClean="0"/>
            </a:br>
            <a:r>
              <a:rPr lang="ja-JP" altLang="en-US" dirty="0" smtClean="0"/>
              <a:t>第三回</a:t>
            </a:r>
            <a:r>
              <a:rPr lang="ja-JP" altLang="en-US" dirty="0"/>
              <a:t>現地調査（</a:t>
            </a:r>
            <a:r>
              <a:rPr lang="en-US" altLang="ja-JP" dirty="0"/>
              <a:t>2011</a:t>
            </a:r>
            <a:r>
              <a:rPr lang="ja-JP" altLang="en-US" dirty="0"/>
              <a:t>年</a:t>
            </a:r>
            <a:r>
              <a:rPr lang="en-US" altLang="ja-JP" dirty="0"/>
              <a:t>3</a:t>
            </a:r>
            <a:r>
              <a:rPr lang="ja-JP" altLang="en-US" dirty="0"/>
              <a:t>月）</a:t>
            </a:r>
            <a:r>
              <a:rPr lang="en-US" altLang="ja-JP" dirty="0"/>
              <a:t>8</a:t>
            </a:r>
            <a:r>
              <a:rPr lang="ja-JP" altLang="en-US" dirty="0" smtClean="0"/>
              <a:t>名</a:t>
            </a:r>
            <a:endParaRPr kumimoji="1" lang="ja-JP" altLang="en-US" dirty="0"/>
          </a:p>
        </p:txBody>
      </p:sp>
      <p:sp>
        <p:nvSpPr>
          <p:cNvPr id="3" name="コンテンツ プレースホルダ 2"/>
          <p:cNvSpPr>
            <a:spLocks noGrp="1"/>
          </p:cNvSpPr>
          <p:nvPr>
            <p:ph idx="1"/>
          </p:nvPr>
        </p:nvSpPr>
        <p:spPr>
          <a:xfrm>
            <a:off x="0" y="1412776"/>
            <a:ext cx="9144000" cy="6093296"/>
          </a:xfrm>
        </p:spPr>
        <p:txBody>
          <a:bodyPr>
            <a:normAutofit/>
          </a:bodyPr>
          <a:lstStyle/>
          <a:p>
            <a:r>
              <a:rPr lang="ja-JP" altLang="ja-JP" dirty="0" smtClean="0"/>
              <a:t>岡村悦男</a:t>
            </a:r>
            <a:r>
              <a:rPr lang="ja-JP" altLang="en-US" dirty="0" smtClean="0"/>
              <a:t>　　水土里</a:t>
            </a:r>
            <a:r>
              <a:rPr lang="ja-JP" altLang="ja-JP" dirty="0" smtClean="0"/>
              <a:t>ネット山口専務理事　</a:t>
            </a:r>
            <a:endParaRPr lang="en-US" altLang="ja-JP" dirty="0" smtClean="0"/>
          </a:p>
          <a:p>
            <a:r>
              <a:rPr lang="ja-JP" altLang="ja-JP" dirty="0" smtClean="0"/>
              <a:t>柴崎一良</a:t>
            </a:r>
            <a:r>
              <a:rPr lang="ja-JP" altLang="en-US" dirty="0" smtClean="0"/>
              <a:t>　　</a:t>
            </a:r>
            <a:r>
              <a:rPr lang="ja-JP" altLang="ja-JP" dirty="0" smtClean="0"/>
              <a:t>水土里ネット山口課長補佐</a:t>
            </a:r>
          </a:p>
          <a:p>
            <a:r>
              <a:rPr lang="ja-JP" altLang="ja-JP" dirty="0" smtClean="0"/>
              <a:t>原田博</a:t>
            </a:r>
            <a:r>
              <a:rPr lang="ja-JP" altLang="en-US" dirty="0" smtClean="0"/>
              <a:t>　　　 </a:t>
            </a:r>
            <a:r>
              <a:rPr lang="ja-JP" altLang="ja-JP" dirty="0"/>
              <a:t> 山口大学客員</a:t>
            </a:r>
            <a:r>
              <a:rPr lang="ja-JP" altLang="ja-JP" dirty="0" smtClean="0"/>
              <a:t>教授</a:t>
            </a:r>
            <a:endParaRPr lang="en-US" altLang="ja-JP" dirty="0" smtClean="0"/>
          </a:p>
          <a:p>
            <a:pPr>
              <a:buNone/>
            </a:pPr>
            <a:r>
              <a:rPr lang="en-US" altLang="ja-JP" dirty="0"/>
              <a:t> </a:t>
            </a:r>
            <a:r>
              <a:rPr lang="en-US" altLang="ja-JP" dirty="0" smtClean="0"/>
              <a:t>                   </a:t>
            </a:r>
            <a:r>
              <a:rPr lang="en-US" altLang="ja-JP" dirty="0" smtClean="0"/>
              <a:t>  </a:t>
            </a:r>
            <a:r>
              <a:rPr lang="en-US" altLang="ja-JP" dirty="0" smtClean="0"/>
              <a:t>(</a:t>
            </a:r>
            <a:r>
              <a:rPr lang="ja-JP" altLang="en-US" dirty="0" smtClean="0"/>
              <a:t> </a:t>
            </a:r>
            <a:r>
              <a:rPr lang="ja-JP" altLang="ja-JP" dirty="0" smtClean="0"/>
              <a:t>ライト工業株式会社顧問</a:t>
            </a:r>
            <a:r>
              <a:rPr lang="en-US" altLang="ja-JP" dirty="0" smtClean="0"/>
              <a:t>)</a:t>
            </a:r>
            <a:endParaRPr lang="ja-JP" altLang="ja-JP" dirty="0" smtClean="0"/>
          </a:p>
          <a:p>
            <a:r>
              <a:rPr lang="ja-JP" altLang="ja-JP" dirty="0" smtClean="0"/>
              <a:t>河内義文</a:t>
            </a:r>
            <a:r>
              <a:rPr lang="ja-JP" altLang="en-US" dirty="0" smtClean="0"/>
              <a:t>　　</a:t>
            </a:r>
            <a:r>
              <a:rPr lang="en-US" altLang="ja-JP" dirty="0" smtClean="0"/>
              <a:t>Ks Lab </a:t>
            </a:r>
            <a:r>
              <a:rPr lang="ja-JP" altLang="ja-JP" dirty="0" smtClean="0"/>
              <a:t>代表取締役　</a:t>
            </a:r>
            <a:endParaRPr lang="en-US" altLang="ja-JP" dirty="0" smtClean="0"/>
          </a:p>
          <a:p>
            <a:r>
              <a:rPr lang="ja-JP" altLang="ja-JP" dirty="0" smtClean="0"/>
              <a:t>山本和夫</a:t>
            </a:r>
            <a:r>
              <a:rPr lang="ja-JP" altLang="en-US" dirty="0" smtClean="0"/>
              <a:t>　　</a:t>
            </a:r>
            <a:r>
              <a:rPr lang="ja-JP" altLang="ja-JP" dirty="0" smtClean="0"/>
              <a:t>多機能フィルター</a:t>
            </a:r>
            <a:r>
              <a:rPr lang="ja-JP" altLang="en-US" dirty="0"/>
              <a:t>㈱</a:t>
            </a:r>
            <a:r>
              <a:rPr lang="ja-JP" altLang="ja-JP" dirty="0" smtClean="0"/>
              <a:t>代表取締役</a:t>
            </a:r>
            <a:r>
              <a:rPr lang="ja-JP" altLang="en-US" dirty="0" smtClean="0"/>
              <a:t>　</a:t>
            </a:r>
            <a:endParaRPr lang="ja-JP" altLang="ja-JP" dirty="0" smtClean="0"/>
          </a:p>
          <a:p>
            <a:r>
              <a:rPr lang="ja-JP" altLang="ja-JP" dirty="0" smtClean="0"/>
              <a:t>兵</a:t>
            </a:r>
            <a:r>
              <a:rPr lang="ja-JP" altLang="en-US" dirty="0" smtClean="0"/>
              <a:t>動</a:t>
            </a:r>
            <a:r>
              <a:rPr lang="ja-JP" altLang="ja-JP" dirty="0" smtClean="0"/>
              <a:t>正幸</a:t>
            </a:r>
            <a:r>
              <a:rPr lang="ja-JP" altLang="en-US" dirty="0" smtClean="0"/>
              <a:t>　　</a:t>
            </a:r>
            <a:r>
              <a:rPr lang="ja-JP" altLang="ja-JP" dirty="0" smtClean="0"/>
              <a:t>山口大学</a:t>
            </a:r>
            <a:r>
              <a:rPr lang="ja-JP" altLang="en-US" dirty="0" smtClean="0"/>
              <a:t>大学院理工学研究科教授　</a:t>
            </a:r>
            <a:endParaRPr lang="ja-JP" altLang="ja-JP" dirty="0" smtClean="0"/>
          </a:p>
          <a:p>
            <a:r>
              <a:rPr lang="ja-JP" altLang="ja-JP" dirty="0" smtClean="0"/>
              <a:t>深田三夫</a:t>
            </a:r>
            <a:r>
              <a:rPr lang="ja-JP" altLang="en-US" dirty="0" smtClean="0"/>
              <a:t>　　</a:t>
            </a:r>
            <a:r>
              <a:rPr lang="ja-JP" altLang="ja-JP" dirty="0" smtClean="0"/>
              <a:t>山口大学農学部教授</a:t>
            </a:r>
            <a:r>
              <a:rPr lang="ja-JP" altLang="en-US" dirty="0" smtClean="0"/>
              <a:t>　</a:t>
            </a:r>
            <a:endParaRPr lang="ja-JP" altLang="ja-JP" dirty="0" smtClean="0"/>
          </a:p>
          <a:p>
            <a:r>
              <a:rPr lang="ja-JP" altLang="ja-JP" dirty="0" smtClean="0"/>
              <a:t>十郎正義</a:t>
            </a:r>
            <a:r>
              <a:rPr lang="ja-JP" altLang="en-US" dirty="0" smtClean="0"/>
              <a:t>　　</a:t>
            </a:r>
            <a:r>
              <a:rPr lang="ja-JP" altLang="ja-JP" dirty="0" smtClean="0"/>
              <a:t>山口大学経済学部</a:t>
            </a:r>
            <a:r>
              <a:rPr lang="ja-JP" altLang="en-US" dirty="0" smtClean="0"/>
              <a:t>教授　</a:t>
            </a:r>
            <a:endParaRPr lang="en-US" altLang="ja-JP" dirty="0" smtClean="0"/>
          </a:p>
          <a:p>
            <a:pPr>
              <a:buNone/>
            </a:pPr>
            <a:endParaRPr lang="en-US" altLang="ja-JP" dirty="0" smtClean="0"/>
          </a:p>
          <a:p>
            <a:endParaRPr lang="en-US" altLang="ja-JP" dirty="0" smtClean="0"/>
          </a:p>
          <a:p>
            <a:endParaRPr kumimoji="1" lang="ja-JP" altLang="en-US" dirty="0"/>
          </a:p>
        </p:txBody>
      </p:sp>
    </p:spTree>
    <p:extLst>
      <p:ext uri="{BB962C8B-B14F-4D97-AF65-F5344CB8AC3E}">
        <p14:creationId xmlns:p14="http://schemas.microsoft.com/office/powerpoint/2010/main" xmlns="" val="2725786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850" y="0"/>
            <a:ext cx="3328988" cy="659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2051" name="Rectangle 5"/>
          <p:cNvSpPr>
            <a:spLocks noChangeArrowheads="1"/>
          </p:cNvSpPr>
          <p:nvPr/>
        </p:nvSpPr>
        <p:spPr bwMode="auto">
          <a:xfrm>
            <a:off x="395288" y="0"/>
            <a:ext cx="2519362" cy="1844675"/>
          </a:xfrm>
          <a:prstGeom prst="rect">
            <a:avLst/>
          </a:prstGeom>
          <a:noFill/>
          <a:ln w="53975" algn="ctr">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ja-JP" altLang="en-US"/>
          </a:p>
        </p:txBody>
      </p:sp>
      <p:sp>
        <p:nvSpPr>
          <p:cNvPr id="2052" name="WordArt 6"/>
          <p:cNvSpPr>
            <a:spLocks noChangeArrowheads="1" noChangeShapeType="1" noTextEdit="1"/>
          </p:cNvSpPr>
          <p:nvPr/>
        </p:nvSpPr>
        <p:spPr bwMode="auto">
          <a:xfrm>
            <a:off x="3779838" y="765175"/>
            <a:ext cx="5111750" cy="1511300"/>
          </a:xfrm>
          <a:prstGeom prst="rect">
            <a:avLst/>
          </a:prstGeom>
        </p:spPr>
        <p:txBody>
          <a:bodyPr wrap="none" fromWordArt="1">
            <a:prstTxWarp prst="textPlain">
              <a:avLst>
                <a:gd name="adj" fmla="val 50000"/>
              </a:avLst>
            </a:prstTxWarp>
          </a:bodyPr>
          <a:lstStyle/>
          <a:p>
            <a:r>
              <a:rPr lang="ja-JP" altLang="en-US" sz="7200" kern="10" dirty="0">
                <a:ln w="12700">
                  <a:solidFill>
                    <a:srgbClr val="3333CC"/>
                  </a:solidFill>
                  <a:round/>
                  <a:headEnd/>
                  <a:tailEnd/>
                </a:ln>
                <a:solidFill>
                  <a:srgbClr val="B2B2B2">
                    <a:alpha val="50195"/>
                  </a:srgbClr>
                </a:solidFill>
                <a:effectLst>
                  <a:outerShdw dist="45791" dir="2021404" algn="ctr" rotWithShape="0">
                    <a:srgbClr val="9999FF"/>
                  </a:outerShdw>
                </a:effectLst>
                <a:latin typeface="ＭＳ Ｐゴシック"/>
                <a:ea typeface="ＭＳ Ｐゴシック"/>
              </a:rPr>
              <a:t>山口大学を核とする産官学共同</a:t>
            </a:r>
          </a:p>
          <a:p>
            <a:r>
              <a:rPr lang="ja-JP" altLang="en-US" sz="7200" kern="10" dirty="0">
                <a:ln w="12700">
                  <a:solidFill>
                    <a:srgbClr val="3333CC"/>
                  </a:solidFill>
                  <a:round/>
                  <a:headEnd/>
                  <a:tailEnd/>
                </a:ln>
                <a:solidFill>
                  <a:srgbClr val="B2B2B2">
                    <a:alpha val="50195"/>
                  </a:srgbClr>
                </a:solidFill>
                <a:effectLst>
                  <a:outerShdw dist="45791" dir="2021404" algn="ctr" rotWithShape="0">
                    <a:srgbClr val="9999FF"/>
                  </a:outerShdw>
                </a:effectLst>
                <a:latin typeface="ＭＳ Ｐゴシック"/>
                <a:ea typeface="ＭＳ Ｐゴシック"/>
              </a:rPr>
              <a:t>日越国際協力事業</a:t>
            </a:r>
          </a:p>
          <a:p>
            <a:r>
              <a:rPr lang="ja-JP" altLang="en-US" sz="7200" kern="10" dirty="0">
                <a:ln w="12700">
                  <a:solidFill>
                    <a:srgbClr val="3333CC"/>
                  </a:solidFill>
                  <a:round/>
                  <a:headEnd/>
                  <a:tailEnd/>
                </a:ln>
                <a:solidFill>
                  <a:srgbClr val="B2B2B2">
                    <a:alpha val="50195"/>
                  </a:srgbClr>
                </a:solidFill>
                <a:effectLst>
                  <a:outerShdw dist="45791" dir="2021404" algn="ctr" rotWithShape="0">
                    <a:srgbClr val="9999FF"/>
                  </a:outerShdw>
                </a:effectLst>
                <a:latin typeface="ＭＳ Ｐゴシック"/>
                <a:ea typeface="ＭＳ Ｐゴシック"/>
              </a:rPr>
              <a:t>推進計画</a:t>
            </a:r>
          </a:p>
        </p:txBody>
      </p:sp>
      <p:sp>
        <p:nvSpPr>
          <p:cNvPr id="2053" name="WordArt 8"/>
          <p:cNvSpPr>
            <a:spLocks noChangeArrowheads="1" noChangeShapeType="1" noTextEdit="1"/>
          </p:cNvSpPr>
          <p:nvPr/>
        </p:nvSpPr>
        <p:spPr bwMode="auto">
          <a:xfrm>
            <a:off x="5148263" y="3573463"/>
            <a:ext cx="2160587" cy="1009650"/>
          </a:xfrm>
          <a:prstGeom prst="rect">
            <a:avLst/>
          </a:prstGeom>
        </p:spPr>
        <p:txBody>
          <a:bodyPr wrap="none" fromWordArt="1">
            <a:prstTxWarp prst="textPlain">
              <a:avLst>
                <a:gd name="adj" fmla="val 50032"/>
              </a:avLst>
            </a:prstTxWarp>
          </a:bodyPr>
          <a:lstStyle/>
          <a:p>
            <a:r>
              <a:rPr lang="ja-JP" altLang="en-US" sz="7200" kern="10">
                <a:ln w="12700">
                  <a:solidFill>
                    <a:srgbClr val="3333CC"/>
                  </a:solidFill>
                  <a:round/>
                  <a:headEnd/>
                  <a:tailEnd/>
                </a:ln>
                <a:solidFill>
                  <a:srgbClr val="B2B2B2">
                    <a:alpha val="50195"/>
                  </a:srgbClr>
                </a:solidFill>
                <a:effectLst>
                  <a:outerShdw dist="45791" dir="2021404" algn="ctr" rotWithShape="0">
                    <a:srgbClr val="9999FF"/>
                  </a:outerShdw>
                </a:effectLst>
                <a:latin typeface="ＭＳ Ｐゴシック"/>
                <a:ea typeface="ＭＳ Ｐゴシック"/>
              </a:rPr>
              <a:t>山口大学</a:t>
            </a:r>
          </a:p>
          <a:p>
            <a:r>
              <a:rPr lang="ja-JP" altLang="en-US" sz="7200" kern="10">
                <a:ln w="12700">
                  <a:solidFill>
                    <a:srgbClr val="3333CC"/>
                  </a:solidFill>
                  <a:round/>
                  <a:headEnd/>
                  <a:tailEnd/>
                </a:ln>
                <a:solidFill>
                  <a:srgbClr val="B2B2B2">
                    <a:alpha val="50195"/>
                  </a:srgbClr>
                </a:solidFill>
                <a:effectLst>
                  <a:outerShdw dist="45791" dir="2021404" algn="ctr" rotWithShape="0">
                    <a:srgbClr val="9999FF"/>
                  </a:outerShdw>
                </a:effectLst>
                <a:latin typeface="ＭＳ Ｐゴシック"/>
                <a:ea typeface="ＭＳ Ｐゴシック"/>
              </a:rPr>
              <a:t>水土里ネット山口</a:t>
            </a:r>
          </a:p>
          <a:p>
            <a:r>
              <a:rPr lang="ja-JP" altLang="en-US" sz="7200" kern="10">
                <a:ln w="12700">
                  <a:solidFill>
                    <a:srgbClr val="3333CC"/>
                  </a:solidFill>
                  <a:round/>
                  <a:headEnd/>
                  <a:tailEnd/>
                </a:ln>
                <a:solidFill>
                  <a:srgbClr val="B2B2B2">
                    <a:alpha val="50195"/>
                  </a:srgbClr>
                </a:solidFill>
                <a:effectLst>
                  <a:outerShdw dist="45791" dir="2021404" algn="ctr" rotWithShape="0">
                    <a:srgbClr val="9999FF"/>
                  </a:outerShdw>
                </a:effectLst>
                <a:latin typeface="ＭＳ Ｐゴシック"/>
                <a:ea typeface="ＭＳ Ｐゴシック"/>
              </a:rPr>
              <a:t>ライト工業㈱</a:t>
            </a:r>
          </a:p>
          <a:p>
            <a:r>
              <a:rPr lang="ja-JP" altLang="en-US" sz="7200" kern="10">
                <a:ln w="12700">
                  <a:solidFill>
                    <a:srgbClr val="3333CC"/>
                  </a:solidFill>
                  <a:round/>
                  <a:headEnd/>
                  <a:tailEnd/>
                </a:ln>
                <a:solidFill>
                  <a:srgbClr val="B2B2B2">
                    <a:alpha val="50195"/>
                  </a:srgbClr>
                </a:solidFill>
                <a:effectLst>
                  <a:outerShdw dist="45791" dir="2021404" algn="ctr" rotWithShape="0">
                    <a:srgbClr val="9999FF"/>
                  </a:outerShdw>
                </a:effectLst>
                <a:latin typeface="ＭＳ Ｐゴシック"/>
                <a:ea typeface="ＭＳ Ｐゴシック"/>
              </a:rPr>
              <a:t>㈱ケイズラブ</a:t>
            </a:r>
          </a:p>
        </p:txBody>
      </p:sp>
      <p:sp>
        <p:nvSpPr>
          <p:cNvPr id="2054" name="Rectangle 9"/>
          <p:cNvSpPr>
            <a:spLocks noChangeArrowheads="1"/>
          </p:cNvSpPr>
          <p:nvPr/>
        </p:nvSpPr>
        <p:spPr bwMode="auto">
          <a:xfrm>
            <a:off x="3311525" y="2420938"/>
            <a:ext cx="5832475"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r>
              <a:rPr lang="en-US" altLang="ja-JP"/>
              <a:t>The </a:t>
            </a:r>
            <a:r>
              <a:rPr lang="en-US" altLang="en-US"/>
              <a:t>Industrial, administrative and academic </a:t>
            </a:r>
            <a:r>
              <a:rPr lang="en-US" altLang="ja-JP"/>
              <a:t>sectors</a:t>
            </a:r>
            <a:r>
              <a:rPr lang="ja-JP" altLang="en-US"/>
              <a:t>　</a:t>
            </a:r>
            <a:r>
              <a:rPr lang="en-US" altLang="en-US"/>
              <a:t> international cooperation </a:t>
            </a:r>
            <a:r>
              <a:rPr lang="en-US" altLang="ja-JP"/>
              <a:t>projects </a:t>
            </a:r>
            <a:r>
              <a:rPr lang="en-US" altLang="en-US"/>
              <a:t>of Japan and Vietnam</a:t>
            </a:r>
            <a:r>
              <a:rPr lang="en-US" altLang="ja-JP"/>
              <a:t> which uses Yamaguchi University as a core</a:t>
            </a:r>
            <a:r>
              <a:rPr lang="ja-JP" altLang="en-US"/>
              <a:t>．</a:t>
            </a:r>
          </a:p>
        </p:txBody>
      </p:sp>
      <p:sp>
        <p:nvSpPr>
          <p:cNvPr id="2055" name="Text Box 10"/>
          <p:cNvSpPr txBox="1">
            <a:spLocks noChangeArrowheads="1"/>
          </p:cNvSpPr>
          <p:nvPr/>
        </p:nvSpPr>
        <p:spPr bwMode="auto">
          <a:xfrm>
            <a:off x="5148263" y="4840288"/>
            <a:ext cx="2266950" cy="201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eaLnBrk="0" hangingPunct="0">
              <a:defRPr kumimoji="1">
                <a:solidFill>
                  <a:schemeClr val="tx1"/>
                </a:solidFill>
                <a:latin typeface="Times New Roman" pitchFamily="18" charset="0"/>
                <a:ea typeface="ＭＳ ゴシック" pitchFamily="49" charset="-128"/>
              </a:defRPr>
            </a:lvl1pPr>
            <a:lvl2pPr marL="742950" indent="-285750" eaLnBrk="0" hangingPunct="0">
              <a:defRPr kumimoji="1">
                <a:solidFill>
                  <a:schemeClr val="tx1"/>
                </a:solidFill>
                <a:latin typeface="Times New Roman" pitchFamily="18" charset="0"/>
                <a:ea typeface="ＭＳ ゴシック" pitchFamily="49" charset="-128"/>
              </a:defRPr>
            </a:lvl2pPr>
            <a:lvl3pPr marL="1143000" indent="-228600" eaLnBrk="0" hangingPunct="0">
              <a:defRPr kumimoji="1">
                <a:solidFill>
                  <a:schemeClr val="tx1"/>
                </a:solidFill>
                <a:latin typeface="Times New Roman" pitchFamily="18" charset="0"/>
                <a:ea typeface="ＭＳ ゴシック" pitchFamily="49" charset="-128"/>
              </a:defRPr>
            </a:lvl3pPr>
            <a:lvl4pPr marL="1600200" indent="-228600" eaLnBrk="0" hangingPunct="0">
              <a:defRPr kumimoji="1">
                <a:solidFill>
                  <a:schemeClr val="tx1"/>
                </a:solidFill>
                <a:latin typeface="Times New Roman" pitchFamily="18" charset="0"/>
                <a:ea typeface="ＭＳ ゴシック" pitchFamily="49" charset="-128"/>
              </a:defRPr>
            </a:lvl4pPr>
            <a:lvl5pPr marL="2057400" indent="-228600" eaLnBrk="0" hangingPunct="0">
              <a:defRPr kumimoji="1">
                <a:solidFill>
                  <a:schemeClr val="tx1"/>
                </a:solidFill>
                <a:latin typeface="Times New Roman" pitchFamily="18" charset="0"/>
                <a:ea typeface="ＭＳ ゴシック" pitchFamily="49" charset="-128"/>
              </a:defRPr>
            </a:lvl5pPr>
            <a:lvl6pPr marL="2514600" indent="-228600" algn="ctr" eaLnBrk="0" fontAlgn="base" hangingPunct="0">
              <a:spcBef>
                <a:spcPct val="50000"/>
              </a:spcBef>
              <a:spcAft>
                <a:spcPct val="0"/>
              </a:spcAft>
              <a:defRPr kumimoji="1">
                <a:solidFill>
                  <a:schemeClr val="tx1"/>
                </a:solidFill>
                <a:latin typeface="Times New Roman" pitchFamily="18" charset="0"/>
                <a:ea typeface="ＭＳ ゴシック" pitchFamily="49" charset="-128"/>
              </a:defRPr>
            </a:lvl6pPr>
            <a:lvl7pPr marL="2971800" indent="-228600" algn="ctr" eaLnBrk="0" fontAlgn="base" hangingPunct="0">
              <a:spcBef>
                <a:spcPct val="50000"/>
              </a:spcBef>
              <a:spcAft>
                <a:spcPct val="0"/>
              </a:spcAft>
              <a:defRPr kumimoji="1">
                <a:solidFill>
                  <a:schemeClr val="tx1"/>
                </a:solidFill>
                <a:latin typeface="Times New Roman" pitchFamily="18" charset="0"/>
                <a:ea typeface="ＭＳ ゴシック" pitchFamily="49" charset="-128"/>
              </a:defRPr>
            </a:lvl7pPr>
            <a:lvl8pPr marL="3429000" indent="-228600" algn="ctr" eaLnBrk="0" fontAlgn="base" hangingPunct="0">
              <a:spcBef>
                <a:spcPct val="50000"/>
              </a:spcBef>
              <a:spcAft>
                <a:spcPct val="0"/>
              </a:spcAft>
              <a:defRPr kumimoji="1">
                <a:solidFill>
                  <a:schemeClr val="tx1"/>
                </a:solidFill>
                <a:latin typeface="Times New Roman" pitchFamily="18" charset="0"/>
                <a:ea typeface="ＭＳ ゴシック" pitchFamily="49" charset="-128"/>
              </a:defRPr>
            </a:lvl8pPr>
            <a:lvl9pPr marL="3886200" indent="-228600" algn="ctr" eaLnBrk="0" fontAlgn="base" hangingPunct="0">
              <a:spcBef>
                <a:spcPct val="50000"/>
              </a:spcBef>
              <a:spcAft>
                <a:spcPct val="0"/>
              </a:spcAft>
              <a:defRPr kumimoji="1">
                <a:solidFill>
                  <a:schemeClr val="tx1"/>
                </a:solidFill>
                <a:latin typeface="Times New Roman" pitchFamily="18" charset="0"/>
                <a:ea typeface="ＭＳ ゴシック" pitchFamily="49" charset="-128"/>
              </a:defRPr>
            </a:lvl9pPr>
          </a:lstStyle>
          <a:p>
            <a:pPr eaLnBrk="1" hangingPunct="1"/>
            <a:r>
              <a:rPr lang="en-US" altLang="ja-JP"/>
              <a:t>Yamaguchi Univ.</a:t>
            </a:r>
          </a:p>
          <a:p>
            <a:pPr eaLnBrk="1" hangingPunct="1"/>
            <a:r>
              <a:rPr lang="en-US" altLang="ja-JP"/>
              <a:t>Midori net Yamaguchi</a:t>
            </a:r>
          </a:p>
          <a:p>
            <a:pPr eaLnBrk="1" hangingPunct="1"/>
            <a:r>
              <a:rPr lang="en-US" altLang="ja-JP"/>
              <a:t>Raito ind. co. Ltd.</a:t>
            </a:r>
          </a:p>
          <a:p>
            <a:pPr eaLnBrk="1" hangingPunct="1"/>
            <a:r>
              <a:rPr lang="en-US" altLang="ja-JP"/>
              <a:t>Takino filter co.Ltd.</a:t>
            </a:r>
          </a:p>
          <a:p>
            <a:pPr eaLnBrk="1" hangingPunct="1"/>
            <a:r>
              <a:rPr lang="en-US" altLang="ja-JP"/>
              <a:t>K’s lab. co.</a:t>
            </a:r>
          </a:p>
        </p:txBody>
      </p:sp>
    </p:spTree>
    <p:extLst>
      <p:ext uri="{BB962C8B-B14F-4D97-AF65-F5344CB8AC3E}">
        <p14:creationId xmlns:p14="http://schemas.microsoft.com/office/powerpoint/2010/main" xmlns="" val="571978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endParaRPr lang="ja-JP" altLang="ja-JP" smtClean="0"/>
          </a:p>
        </p:txBody>
      </p:sp>
      <p:sp>
        <p:nvSpPr>
          <p:cNvPr id="4099" name="Rectangle 8"/>
          <p:cNvSpPr>
            <a:spLocks noGrp="1" noChangeArrowheads="1"/>
          </p:cNvSpPr>
          <p:nvPr>
            <p:ph idx="1"/>
          </p:nvPr>
        </p:nvSpPr>
        <p:spPr/>
        <p:txBody>
          <a:bodyPr/>
          <a:lstStyle/>
          <a:p>
            <a:pPr eaLnBrk="1" hangingPunct="1"/>
            <a:endParaRPr lang="ja-JP" altLang="ja-JP" smtClean="0"/>
          </a:p>
        </p:txBody>
      </p:sp>
      <p:pic>
        <p:nvPicPr>
          <p:cNvPr id="4100" name="図 19" descr="C:\Users\山口大学\Desktop\ハノイでの連携セミナー\20091130\P100003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412875"/>
            <a:ext cx="4757738" cy="3570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1" name="Rectangle 10"/>
          <p:cNvSpPr>
            <a:spLocks noChangeArrowheads="1"/>
          </p:cNvSpPr>
          <p:nvPr/>
        </p:nvSpPr>
        <p:spPr bwMode="auto">
          <a:xfrm>
            <a:off x="1331913" y="123825"/>
            <a:ext cx="7488237" cy="1749425"/>
          </a:xfrm>
          <a:prstGeom prst="rect">
            <a:avLst/>
          </a:prstGeom>
          <a:solidFill>
            <a:schemeClr val="bg1"/>
          </a:solidFill>
          <a:ln w="9525" algn="ctr">
            <a:solidFill>
              <a:schemeClr val="folHlink"/>
            </a:solidFill>
            <a:miter lim="800000"/>
            <a:headEnd/>
            <a:tailEnd/>
          </a:ln>
        </p:spPr>
        <p:txBody>
          <a:bodyPr anchor="ctr">
            <a:spAutoFit/>
          </a:bodyPr>
          <a:lstStyle/>
          <a:p>
            <a:pPr>
              <a:spcBef>
                <a:spcPct val="0"/>
              </a:spcBef>
            </a:pPr>
            <a:r>
              <a:rPr lang="ja-JP" altLang="en-US" b="1"/>
              <a:t>ハノイ農業大学においてのヒアリング計画・カウンターパート案</a:t>
            </a:r>
            <a:endParaRPr lang="ja-JP" altLang="en-US"/>
          </a:p>
          <a:p>
            <a:pPr algn="l">
              <a:spcBef>
                <a:spcPct val="0"/>
              </a:spcBef>
            </a:pPr>
            <a:r>
              <a:rPr lang="ja-JP" altLang="en-US"/>
              <a:t>①　</a:t>
            </a:r>
            <a:r>
              <a:rPr lang="en-US" altLang="ja-JP"/>
              <a:t>Nguyen Thi Minh PhD Department of Microbiology </a:t>
            </a:r>
          </a:p>
          <a:p>
            <a:pPr algn="l">
              <a:spcBef>
                <a:spcPct val="0"/>
              </a:spcBef>
            </a:pPr>
            <a:r>
              <a:rPr lang="en-US" altLang="ja-JP"/>
              <a:t>             Faculty of Natural Resources and Environment</a:t>
            </a:r>
          </a:p>
          <a:p>
            <a:pPr algn="l">
              <a:spcBef>
                <a:spcPct val="0"/>
              </a:spcBef>
            </a:pPr>
            <a:r>
              <a:rPr lang="en-US" altLang="ja-JP"/>
              <a:t>②   Prof. Dr. Tran Duc Vien, Rector of HUA</a:t>
            </a:r>
          </a:p>
          <a:p>
            <a:pPr algn="l">
              <a:spcBef>
                <a:spcPct val="0"/>
              </a:spcBef>
            </a:pPr>
            <a:r>
              <a:rPr lang="en-US" altLang="ja-JP"/>
              <a:t> ③</a:t>
            </a:r>
            <a:r>
              <a:rPr lang="ja-JP" altLang="en-US"/>
              <a:t>　</a:t>
            </a:r>
            <a:r>
              <a:rPr lang="en-US" altLang="ja-JP"/>
              <a:t>Mr. Tran Van Hung, Senior Officer, Deputy Director of Research Affairs and International Cooperation Office, HUA</a:t>
            </a:r>
            <a:r>
              <a:rPr lang="ja-JP" altLang="en-US"/>
              <a:t>　</a:t>
            </a:r>
          </a:p>
        </p:txBody>
      </p:sp>
      <p:sp>
        <p:nvSpPr>
          <p:cNvPr id="4102" name="Rectangle 11"/>
          <p:cNvSpPr>
            <a:spLocks noChangeArrowheads="1"/>
          </p:cNvSpPr>
          <p:nvPr/>
        </p:nvSpPr>
        <p:spPr bwMode="auto">
          <a:xfrm>
            <a:off x="4246563" y="2708275"/>
            <a:ext cx="4897437" cy="1201738"/>
          </a:xfrm>
          <a:prstGeom prst="rect">
            <a:avLst/>
          </a:prstGeom>
          <a:solidFill>
            <a:schemeClr val="bg1"/>
          </a:solidFill>
          <a:ln w="9525" algn="ctr">
            <a:solidFill>
              <a:schemeClr val="folHlink"/>
            </a:solidFill>
            <a:miter lim="800000"/>
            <a:headEnd/>
            <a:tailEnd/>
          </a:ln>
        </p:spPr>
        <p:txBody>
          <a:bodyPr anchor="ctr">
            <a:spAutoFit/>
          </a:bodyPr>
          <a:lstStyle/>
          <a:p>
            <a:pPr>
              <a:spcBef>
                <a:spcPct val="0"/>
              </a:spcBef>
            </a:pPr>
            <a:r>
              <a:rPr lang="ja-JP" altLang="en-US" b="1"/>
              <a:t>山口大学担当</a:t>
            </a:r>
          </a:p>
          <a:p>
            <a:pPr algn="l"/>
            <a:r>
              <a:rPr lang="ja-JP" altLang="en-US"/>
              <a:t>農学部　　深田三夫　教授 </a:t>
            </a:r>
            <a:r>
              <a:rPr lang="en-US" altLang="ja-JP"/>
              <a:t>Prof. Fukada</a:t>
            </a:r>
          </a:p>
          <a:p>
            <a:pPr algn="l"/>
            <a:r>
              <a:rPr lang="ja-JP" altLang="en-US"/>
              <a:t>経済学部　十郎正義　教授 </a:t>
            </a:r>
            <a:r>
              <a:rPr lang="en-US" altLang="ja-JP"/>
              <a:t>Prof. juro</a:t>
            </a:r>
          </a:p>
        </p:txBody>
      </p:sp>
      <p:sp>
        <p:nvSpPr>
          <p:cNvPr id="4103" name="Rectangle 14"/>
          <p:cNvSpPr>
            <a:spLocks noChangeArrowheads="1"/>
          </p:cNvSpPr>
          <p:nvPr/>
        </p:nvSpPr>
        <p:spPr bwMode="auto">
          <a:xfrm>
            <a:off x="3635375" y="5084763"/>
            <a:ext cx="4897438" cy="1201737"/>
          </a:xfrm>
          <a:prstGeom prst="rect">
            <a:avLst/>
          </a:prstGeom>
          <a:solidFill>
            <a:schemeClr val="bg1"/>
          </a:solidFill>
          <a:ln w="9525" algn="ctr">
            <a:solidFill>
              <a:schemeClr val="folHlink"/>
            </a:solidFill>
            <a:miter lim="800000"/>
            <a:headEnd/>
            <a:tailEnd/>
          </a:ln>
        </p:spPr>
        <p:txBody>
          <a:bodyPr anchor="ctr">
            <a:spAutoFit/>
          </a:bodyPr>
          <a:lstStyle/>
          <a:p>
            <a:pPr>
              <a:spcBef>
                <a:spcPct val="0"/>
              </a:spcBef>
            </a:pPr>
            <a:r>
              <a:rPr lang="ja-JP" altLang="en-US" b="1"/>
              <a:t>実働担当</a:t>
            </a:r>
          </a:p>
          <a:p>
            <a:pPr algn="l"/>
            <a:r>
              <a:rPr lang="ja-JP" altLang="en-US"/>
              <a:t>水土里ネット山口　柴崎　</a:t>
            </a:r>
            <a:r>
              <a:rPr lang="en-US" altLang="ja-JP"/>
              <a:t>Mr. Shibasaki</a:t>
            </a:r>
          </a:p>
          <a:p>
            <a:pPr algn="l"/>
            <a:r>
              <a:rPr lang="ja-JP" altLang="en-US"/>
              <a:t>ライト工業㈱　原田　博　 </a:t>
            </a:r>
            <a:r>
              <a:rPr lang="en-US" altLang="ja-JP"/>
              <a:t>Dr.Harada</a:t>
            </a:r>
          </a:p>
        </p:txBody>
      </p:sp>
    </p:spTree>
    <p:extLst>
      <p:ext uri="{BB962C8B-B14F-4D97-AF65-F5344CB8AC3E}">
        <p14:creationId xmlns:p14="http://schemas.microsoft.com/office/powerpoint/2010/main" xmlns="" val="613675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15616" y="764704"/>
            <a:ext cx="5327947" cy="792163"/>
          </a:xfrm>
        </p:spPr>
        <p:txBody>
          <a:bodyPr/>
          <a:lstStyle/>
          <a:p>
            <a:r>
              <a:rPr kumimoji="1" lang="ja-JP" altLang="en-US" dirty="0" smtClean="0"/>
              <a:t>目的</a:t>
            </a:r>
            <a:endParaRPr kumimoji="1" lang="ja-JP" altLang="en-US" dirty="0"/>
          </a:p>
        </p:txBody>
      </p:sp>
      <p:sp>
        <p:nvSpPr>
          <p:cNvPr id="3" name="コンテンツ プレースホルダ 2"/>
          <p:cNvSpPr>
            <a:spLocks noGrp="1"/>
          </p:cNvSpPr>
          <p:nvPr>
            <p:ph idx="1"/>
          </p:nvPr>
        </p:nvSpPr>
        <p:spPr>
          <a:xfrm>
            <a:off x="1043869" y="1557339"/>
            <a:ext cx="7056263" cy="3887886"/>
          </a:xfrm>
        </p:spPr>
        <p:txBody>
          <a:bodyPr>
            <a:normAutofit/>
          </a:bodyPr>
          <a:lstStyle/>
          <a:p>
            <a:pPr>
              <a:buNone/>
            </a:pPr>
            <a:r>
              <a:rPr lang="ja-JP" altLang="en-US" dirty="0" smtClean="0"/>
              <a:t>　  </a:t>
            </a:r>
            <a:endParaRPr lang="en-US" altLang="ja-JP" dirty="0" smtClean="0"/>
          </a:p>
          <a:p>
            <a:pPr>
              <a:buNone/>
            </a:pPr>
            <a:r>
              <a:rPr lang="ja-JP" altLang="en-US" dirty="0"/>
              <a:t>　</a:t>
            </a:r>
            <a:r>
              <a:rPr lang="ja-JP" altLang="en-US" dirty="0" smtClean="0"/>
              <a:t>山口県</a:t>
            </a:r>
            <a:r>
              <a:rPr lang="ja-JP" altLang="en-US" dirty="0" smtClean="0"/>
              <a:t>における地元産</a:t>
            </a:r>
            <a:r>
              <a:rPr lang="ja-JP" altLang="en-US" dirty="0"/>
              <a:t>業界が有する高い技術力</a:t>
            </a:r>
            <a:r>
              <a:rPr lang="ja-JP" altLang="en-US" dirty="0" smtClean="0"/>
              <a:t>と、山口大学</a:t>
            </a:r>
            <a:r>
              <a:rPr lang="ja-JP" altLang="en-US" dirty="0"/>
              <a:t>が進める研究活動を通じて得られた研究</a:t>
            </a:r>
            <a:r>
              <a:rPr lang="ja-JP" altLang="en-US" dirty="0" smtClean="0"/>
              <a:t>ノウハウ</a:t>
            </a:r>
            <a:r>
              <a:rPr lang="ja-JP" altLang="en-US" dirty="0"/>
              <a:t>を</a:t>
            </a:r>
            <a:r>
              <a:rPr lang="ja-JP" altLang="en-US" dirty="0" smtClean="0"/>
              <a:t>相互連携</a:t>
            </a:r>
            <a:r>
              <a:rPr lang="ja-JP" altLang="en-US" dirty="0"/>
              <a:t>させることに</a:t>
            </a:r>
            <a:r>
              <a:rPr lang="ja-JP" altLang="en-US" dirty="0" smtClean="0"/>
              <a:t>より、ベトナム国の経済発展に貢献出来る国際協力の実現を目指す</a:t>
            </a:r>
            <a:endParaRPr lang="en-US" altLang="ja-JP" dirty="0" smtClean="0"/>
          </a:p>
          <a:p>
            <a:pPr>
              <a:buNone/>
            </a:pPr>
            <a:endParaRPr lang="en-US" altLang="ja-JP" dirty="0" smtClean="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stretch>
            <a:fillRect/>
          </a:stretch>
        </p:blipFill>
        <p:spPr bwMode="auto">
          <a:xfrm>
            <a:off x="1403648" y="1052736"/>
            <a:ext cx="6318448" cy="4738836"/>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5"/>
          <p:cNvSpPr>
            <a:spLocks noGrp="1"/>
          </p:cNvSpPr>
          <p:nvPr>
            <p:ph type="sldNum" sz="quarter" idx="12"/>
          </p:nvPr>
        </p:nvSpPr>
        <p:spPr/>
        <p:txBody>
          <a:bodyPr/>
          <a:lstStyle/>
          <a:p>
            <a:fld id="{9A4A3134-A40D-45CC-9113-9AA2F1C5CE4A}" type="slidenum">
              <a:rPr lang="en-US" altLang="ja-JP"/>
              <a:pPr/>
              <a:t>31</a:t>
            </a:fld>
            <a:endParaRPr lang="en-US" altLang="ja-JP"/>
          </a:p>
        </p:txBody>
      </p:sp>
      <p:sp>
        <p:nvSpPr>
          <p:cNvPr id="227333" name="Rectangle 5"/>
          <p:cNvSpPr>
            <a:spLocks noChangeArrowheads="1"/>
          </p:cNvSpPr>
          <p:nvPr/>
        </p:nvSpPr>
        <p:spPr bwMode="auto">
          <a:xfrm>
            <a:off x="755650" y="333375"/>
            <a:ext cx="7200900" cy="719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a:spcBef>
                <a:spcPct val="0"/>
              </a:spcBef>
            </a:pPr>
            <a:r>
              <a:rPr lang="en-US" altLang="ja-JP" sz="2400" b="1">
                <a:solidFill>
                  <a:schemeClr val="tx2"/>
                </a:solidFill>
                <a:latin typeface="Century" pitchFamily="18" charset="0"/>
              </a:rPr>
              <a:t>Various type of fish-way built after farmland improvement and consolidation</a:t>
            </a:r>
            <a:endParaRPr lang="en-US" altLang="ja-JP" sz="2400" b="1">
              <a:solidFill>
                <a:schemeClr val="tx2"/>
              </a:solidFill>
              <a:latin typeface="Century" pitchFamily="18" charset="0"/>
              <a:ea typeface="HG丸ｺﾞｼｯｸM-PRO" pitchFamily="49" charset="-128"/>
            </a:endParaRPr>
          </a:p>
        </p:txBody>
      </p:sp>
      <p:pic>
        <p:nvPicPr>
          <p:cNvPr id="227334" name="Picture 6" descr="DSCN1126_"/>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71550" y="3716338"/>
            <a:ext cx="3455988" cy="2592387"/>
          </a:xfrm>
          <a:prstGeom prst="rect">
            <a:avLst/>
          </a:prstGeom>
          <a:noFill/>
          <a:extLst>
            <a:ext uri="{909E8E84-426E-40DD-AFC4-6F175D3DCCD1}">
              <a14:hiddenFill xmlns:a14="http://schemas.microsoft.com/office/drawing/2010/main" xmlns="">
                <a:solidFill>
                  <a:srgbClr val="FFFFFF"/>
                </a:solidFill>
              </a14:hiddenFill>
            </a:ext>
          </a:extLst>
        </p:spPr>
      </p:pic>
      <p:pic>
        <p:nvPicPr>
          <p:cNvPr id="227336" name="Picture 8" descr="大迫縁石魚道"/>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87675" y="1268413"/>
            <a:ext cx="2979738" cy="223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7337" name="Picture 9" descr="ベンチフリューム"/>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08625" y="1268413"/>
            <a:ext cx="3248025" cy="228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7338" name="Picture 10" descr="一筆排水"/>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87900" y="3716338"/>
            <a:ext cx="3673475" cy="253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7339" name="Picture 11" descr="水田魚道（西居坂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23850" y="1268413"/>
            <a:ext cx="2879725" cy="219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532707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21892"/>
            <a:ext cx="8843296" cy="6632473"/>
          </a:xfrm>
        </p:spPr>
      </p:pic>
    </p:spTree>
    <p:extLst>
      <p:ext uri="{BB962C8B-B14F-4D97-AF65-F5344CB8AC3E}">
        <p14:creationId xmlns:p14="http://schemas.microsoft.com/office/powerpoint/2010/main" xmlns="" val="31817101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0"/>
            <a:ext cx="8892480" cy="6669360"/>
          </a:xfrm>
        </p:spPr>
      </p:pic>
    </p:spTree>
    <p:extLst>
      <p:ext uri="{BB962C8B-B14F-4D97-AF65-F5344CB8AC3E}">
        <p14:creationId xmlns:p14="http://schemas.microsoft.com/office/powerpoint/2010/main" xmlns="" val="1111095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23528" y="476672"/>
            <a:ext cx="8172399" cy="6129299"/>
          </a:xfrm>
        </p:spPr>
      </p:pic>
    </p:spTree>
    <p:extLst>
      <p:ext uri="{BB962C8B-B14F-4D97-AF65-F5344CB8AC3E}">
        <p14:creationId xmlns:p14="http://schemas.microsoft.com/office/powerpoint/2010/main" xmlns="" val="929322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事業の概要</a:t>
            </a:r>
            <a:endParaRPr kumimoji="1" lang="ja-JP" altLang="en-US" dirty="0"/>
          </a:p>
        </p:txBody>
      </p:sp>
      <p:sp>
        <p:nvSpPr>
          <p:cNvPr id="3" name="コンテンツ プレースホルダー 2"/>
          <p:cNvSpPr>
            <a:spLocks noGrp="1"/>
          </p:cNvSpPr>
          <p:nvPr>
            <p:ph idx="1"/>
          </p:nvPr>
        </p:nvSpPr>
        <p:spPr>
          <a:xfrm>
            <a:off x="0" y="2204864"/>
            <a:ext cx="9143999" cy="3311822"/>
          </a:xfrm>
        </p:spPr>
        <p:txBody>
          <a:bodyPr>
            <a:normAutofit/>
          </a:bodyPr>
          <a:lstStyle/>
          <a:p>
            <a:pPr>
              <a:buNone/>
            </a:pPr>
            <a:r>
              <a:rPr lang="ja-JP" altLang="en-US" dirty="0"/>
              <a:t>第四回現地調査</a:t>
            </a:r>
            <a:r>
              <a:rPr lang="ja-JP" altLang="en-US" dirty="0" smtClean="0"/>
              <a:t>（</a:t>
            </a:r>
            <a:r>
              <a:rPr lang="en-US" altLang="ja-JP" dirty="0" smtClean="0"/>
              <a:t>2011</a:t>
            </a:r>
            <a:r>
              <a:rPr lang="ja-JP" altLang="en-US" dirty="0" smtClean="0"/>
              <a:t>年</a:t>
            </a:r>
            <a:r>
              <a:rPr lang="en-US" altLang="ja-JP" dirty="0" smtClean="0"/>
              <a:t>10</a:t>
            </a:r>
            <a:r>
              <a:rPr lang="ja-JP" altLang="en-US" dirty="0" smtClean="0"/>
              <a:t>月）</a:t>
            </a:r>
            <a:endParaRPr lang="en-US" altLang="ja-JP" dirty="0" smtClean="0"/>
          </a:p>
          <a:p>
            <a:pPr>
              <a:buNone/>
            </a:pPr>
            <a:endParaRPr lang="en-US" altLang="ja-JP" dirty="0"/>
          </a:p>
          <a:p>
            <a:pPr>
              <a:buNone/>
            </a:pPr>
            <a:r>
              <a:rPr lang="ja-JP" altLang="en-US" dirty="0"/>
              <a:t>ハノイ農業大学との第二回国際共同セミナーを実施</a:t>
            </a:r>
            <a:endParaRPr lang="en-US" altLang="ja-JP" dirty="0"/>
          </a:p>
          <a:p>
            <a:pPr>
              <a:buNone/>
            </a:pPr>
            <a:r>
              <a:rPr lang="ja-JP" altLang="en-US" dirty="0"/>
              <a:t>ハノイ農業大学との共同プロジェクトについての協議</a:t>
            </a:r>
            <a:endParaRPr lang="en-US" altLang="ja-JP" dirty="0"/>
          </a:p>
          <a:p>
            <a:pPr>
              <a:buNone/>
            </a:pPr>
            <a:r>
              <a:rPr lang="ja-JP" altLang="en-US" dirty="0"/>
              <a:t>ハノイ農業大学との大学間協力協定についての協議</a:t>
            </a:r>
            <a:endParaRPr lang="en-US" altLang="ja-JP" dirty="0"/>
          </a:p>
          <a:p>
            <a:pPr marL="0" indent="0">
              <a:buNone/>
            </a:pPr>
            <a:endParaRPr lang="ja-JP" altLang="en-US" dirty="0"/>
          </a:p>
        </p:txBody>
      </p:sp>
    </p:spTree>
    <p:extLst>
      <p:ext uri="{BB962C8B-B14F-4D97-AF65-F5344CB8AC3E}">
        <p14:creationId xmlns:p14="http://schemas.microsoft.com/office/powerpoint/2010/main" xmlns="" val="12558375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74638"/>
            <a:ext cx="8219256" cy="1930226"/>
          </a:xfrm>
        </p:spPr>
        <p:txBody>
          <a:bodyPr>
            <a:normAutofit/>
          </a:bodyPr>
          <a:lstStyle/>
          <a:p>
            <a:r>
              <a:rPr lang="ja-JP" altLang="en-US" dirty="0"/>
              <a:t>関係者リスト</a:t>
            </a:r>
            <a:r>
              <a:rPr lang="ja-JP" altLang="en-US" dirty="0" smtClean="0"/>
              <a:t>（</a:t>
            </a:r>
            <a:r>
              <a:rPr lang="en-US" altLang="ja-JP" dirty="0" smtClean="0"/>
              <a:t>4</a:t>
            </a:r>
            <a:r>
              <a:rPr lang="ja-JP" altLang="en-US" dirty="0" smtClean="0"/>
              <a:t>）</a:t>
            </a:r>
            <a:r>
              <a:rPr lang="en-US" altLang="ja-JP" dirty="0" smtClean="0"/>
              <a:t/>
            </a:r>
            <a:br>
              <a:rPr lang="en-US" altLang="ja-JP" dirty="0" smtClean="0"/>
            </a:br>
            <a:r>
              <a:rPr lang="ja-JP" altLang="en-US" dirty="0" smtClean="0"/>
              <a:t>第四回</a:t>
            </a:r>
            <a:r>
              <a:rPr lang="ja-JP" altLang="en-US" dirty="0"/>
              <a:t>現地調査･共同セミナー（</a:t>
            </a:r>
            <a:r>
              <a:rPr lang="en-US" altLang="ja-JP" dirty="0"/>
              <a:t>2011</a:t>
            </a:r>
            <a:r>
              <a:rPr lang="ja-JP" altLang="en-US" dirty="0"/>
              <a:t>年</a:t>
            </a:r>
            <a:r>
              <a:rPr lang="en-US" altLang="ja-JP" dirty="0"/>
              <a:t>10</a:t>
            </a:r>
            <a:r>
              <a:rPr lang="ja-JP" altLang="en-US" dirty="0"/>
              <a:t>月）</a:t>
            </a:r>
            <a:r>
              <a:rPr lang="en-US" altLang="ja-JP" dirty="0"/>
              <a:t>8</a:t>
            </a:r>
            <a:r>
              <a:rPr lang="ja-JP" altLang="en-US" dirty="0"/>
              <a:t>名</a:t>
            </a:r>
            <a:endParaRPr lang="en-US" altLang="ja-JP" dirty="0"/>
          </a:p>
        </p:txBody>
      </p:sp>
      <p:sp>
        <p:nvSpPr>
          <p:cNvPr id="3" name="コンテンツ プレースホルダー 2"/>
          <p:cNvSpPr>
            <a:spLocks noGrp="1"/>
          </p:cNvSpPr>
          <p:nvPr>
            <p:ph idx="1"/>
          </p:nvPr>
        </p:nvSpPr>
        <p:spPr>
          <a:xfrm>
            <a:off x="395536" y="2330433"/>
            <a:ext cx="8229600" cy="4525963"/>
          </a:xfrm>
        </p:spPr>
        <p:txBody>
          <a:bodyPr>
            <a:normAutofit fontScale="85000" lnSpcReduction="10000"/>
          </a:bodyPr>
          <a:lstStyle/>
          <a:p>
            <a:r>
              <a:rPr lang="ja-JP" altLang="ja-JP" dirty="0" smtClean="0"/>
              <a:t>柴崎一</a:t>
            </a:r>
            <a:r>
              <a:rPr lang="ja-JP" altLang="ja-JP" dirty="0"/>
              <a:t>良</a:t>
            </a:r>
            <a:r>
              <a:rPr lang="ja-JP" altLang="en-US" dirty="0"/>
              <a:t>　　</a:t>
            </a:r>
            <a:r>
              <a:rPr lang="ja-JP" altLang="ja-JP" dirty="0"/>
              <a:t>水土里ネット山口課長補佐</a:t>
            </a:r>
            <a:r>
              <a:rPr lang="ja-JP" altLang="en-US" dirty="0"/>
              <a:t>　</a:t>
            </a:r>
            <a:endParaRPr lang="ja-JP" altLang="ja-JP" dirty="0"/>
          </a:p>
          <a:p>
            <a:pPr lvl="0"/>
            <a:r>
              <a:rPr lang="ja-JP" altLang="ja-JP" dirty="0"/>
              <a:t>原田博</a:t>
            </a:r>
            <a:r>
              <a:rPr lang="ja-JP" altLang="en-US" dirty="0"/>
              <a:t>　　　  </a:t>
            </a:r>
            <a:r>
              <a:rPr lang="ja-JP" altLang="ja-JP" dirty="0" smtClean="0"/>
              <a:t> </a:t>
            </a:r>
            <a:r>
              <a:rPr lang="ja-JP" altLang="ja-JP" dirty="0"/>
              <a:t>山口大学客員</a:t>
            </a:r>
            <a:r>
              <a:rPr lang="ja-JP" altLang="ja-JP" dirty="0" smtClean="0"/>
              <a:t>教授</a:t>
            </a:r>
            <a:endParaRPr lang="en-US" altLang="ja-JP" dirty="0" smtClean="0"/>
          </a:p>
          <a:p>
            <a:pPr lvl="0">
              <a:buNone/>
            </a:pPr>
            <a:r>
              <a:rPr lang="en-US" altLang="ja-JP" dirty="0"/>
              <a:t> </a:t>
            </a:r>
            <a:r>
              <a:rPr lang="en-US" altLang="ja-JP" dirty="0" smtClean="0"/>
              <a:t>                   </a:t>
            </a:r>
            <a:r>
              <a:rPr lang="ja-JP" altLang="en-US" dirty="0" smtClean="0"/>
              <a:t>　</a:t>
            </a:r>
            <a:r>
              <a:rPr lang="en-US" altLang="ja-JP" dirty="0" smtClean="0"/>
              <a:t> </a:t>
            </a:r>
            <a:r>
              <a:rPr lang="ja-JP" altLang="en-US" dirty="0"/>
              <a:t>（</a:t>
            </a:r>
            <a:r>
              <a:rPr lang="ja-JP" altLang="ja-JP" dirty="0" smtClean="0"/>
              <a:t>株式</a:t>
            </a:r>
            <a:r>
              <a:rPr lang="ja-JP" altLang="ja-JP" dirty="0"/>
              <a:t>会社山口リアライズ代表</a:t>
            </a:r>
            <a:r>
              <a:rPr lang="ja-JP" altLang="ja-JP" dirty="0" smtClean="0"/>
              <a:t>取締役</a:t>
            </a:r>
            <a:r>
              <a:rPr lang="ja-JP" altLang="en-US" dirty="0" smtClean="0"/>
              <a:t>）</a:t>
            </a:r>
            <a:endParaRPr lang="ja-JP" altLang="ja-JP" dirty="0"/>
          </a:p>
          <a:p>
            <a:r>
              <a:rPr lang="ja-JP" altLang="ja-JP" dirty="0" smtClean="0"/>
              <a:t>河内</a:t>
            </a:r>
            <a:r>
              <a:rPr lang="ja-JP" altLang="ja-JP" dirty="0"/>
              <a:t>義文</a:t>
            </a:r>
            <a:r>
              <a:rPr lang="en-US" altLang="ja-JP" dirty="0"/>
              <a:t>      Ks Lab </a:t>
            </a:r>
            <a:r>
              <a:rPr lang="ja-JP" altLang="ja-JP" dirty="0"/>
              <a:t>代表取締役　</a:t>
            </a:r>
            <a:endParaRPr lang="en-US" altLang="ja-JP" dirty="0"/>
          </a:p>
          <a:p>
            <a:r>
              <a:rPr lang="ja-JP" altLang="ja-JP" dirty="0"/>
              <a:t>山本和夫</a:t>
            </a:r>
            <a:r>
              <a:rPr lang="ja-JP" altLang="en-US" dirty="0"/>
              <a:t>　　</a:t>
            </a:r>
            <a:r>
              <a:rPr lang="ja-JP" altLang="ja-JP" dirty="0"/>
              <a:t>多機能フィルター株式会社代表取締役</a:t>
            </a:r>
            <a:r>
              <a:rPr lang="ja-JP" altLang="en-US" dirty="0"/>
              <a:t>　</a:t>
            </a:r>
            <a:endParaRPr lang="en-US" altLang="ja-JP" dirty="0"/>
          </a:p>
          <a:p>
            <a:r>
              <a:rPr lang="ja-JP" altLang="ja-JP" dirty="0"/>
              <a:t>兵</a:t>
            </a:r>
            <a:r>
              <a:rPr lang="ja-JP" altLang="en-US" dirty="0"/>
              <a:t>動</a:t>
            </a:r>
            <a:r>
              <a:rPr lang="ja-JP" altLang="ja-JP" dirty="0"/>
              <a:t>正幸</a:t>
            </a:r>
            <a:r>
              <a:rPr lang="ja-JP" altLang="en-US" dirty="0"/>
              <a:t>　　</a:t>
            </a:r>
            <a:r>
              <a:rPr lang="ja-JP" altLang="ja-JP" dirty="0"/>
              <a:t>山口大学</a:t>
            </a:r>
            <a:r>
              <a:rPr lang="ja-JP" altLang="en-US" dirty="0"/>
              <a:t>大学院理工学研究科教授　</a:t>
            </a:r>
            <a:endParaRPr lang="ja-JP" altLang="ja-JP" dirty="0"/>
          </a:p>
          <a:p>
            <a:r>
              <a:rPr lang="ja-JP" altLang="ja-JP" dirty="0"/>
              <a:t>深田三夫</a:t>
            </a:r>
            <a:r>
              <a:rPr lang="ja-JP" altLang="en-US" dirty="0"/>
              <a:t>　　</a:t>
            </a:r>
            <a:r>
              <a:rPr lang="ja-JP" altLang="ja-JP" dirty="0"/>
              <a:t>山口大学農学部教授</a:t>
            </a:r>
            <a:r>
              <a:rPr lang="ja-JP" altLang="en-US" dirty="0"/>
              <a:t>　</a:t>
            </a:r>
            <a:endParaRPr lang="ja-JP" altLang="ja-JP" dirty="0"/>
          </a:p>
          <a:p>
            <a:r>
              <a:rPr lang="ja-JP" altLang="en-US" dirty="0"/>
              <a:t>山田　守　　 </a:t>
            </a:r>
            <a:r>
              <a:rPr lang="ja-JP" altLang="ja-JP" dirty="0"/>
              <a:t>山口大学農学部教授</a:t>
            </a:r>
            <a:r>
              <a:rPr lang="ja-JP" altLang="en-US" dirty="0"/>
              <a:t>　</a:t>
            </a:r>
            <a:endParaRPr lang="ja-JP" altLang="ja-JP" dirty="0"/>
          </a:p>
          <a:p>
            <a:r>
              <a:rPr lang="ja-JP" altLang="ja-JP" dirty="0"/>
              <a:t>十郎正義</a:t>
            </a:r>
            <a:r>
              <a:rPr lang="ja-JP" altLang="en-US" dirty="0"/>
              <a:t>　　</a:t>
            </a:r>
            <a:r>
              <a:rPr lang="ja-JP" altLang="ja-JP" dirty="0"/>
              <a:t>山口大学経済学部</a:t>
            </a:r>
            <a:r>
              <a:rPr lang="ja-JP" altLang="en-US" dirty="0"/>
              <a:t>教授　</a:t>
            </a:r>
            <a:endParaRPr lang="en-US" altLang="ja-JP" dirty="0"/>
          </a:p>
        </p:txBody>
      </p:sp>
    </p:spTree>
    <p:extLst>
      <p:ext uri="{BB962C8B-B14F-4D97-AF65-F5344CB8AC3E}">
        <p14:creationId xmlns:p14="http://schemas.microsoft.com/office/powerpoint/2010/main" xmlns="" val="3754108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 3" descr="ベトナム01.jpg"/>
          <p:cNvPicPr>
            <a:picLocks noGrp="1" noChangeAspect="1"/>
          </p:cNvPicPr>
          <p:nvPr>
            <p:ph idx="1"/>
          </p:nvPr>
        </p:nvPicPr>
        <p:blipFill>
          <a:blip r:embed="rId2" cstate="print"/>
          <a:stretch>
            <a:fillRect/>
          </a:stretch>
        </p:blipFill>
        <p:spPr>
          <a:xfrm>
            <a:off x="323528" y="86486"/>
            <a:ext cx="8581412" cy="6771514"/>
          </a:xfrm>
        </p:spPr>
      </p:pic>
    </p:spTree>
    <p:extLst>
      <p:ext uri="{BB962C8B-B14F-4D97-AF65-F5344CB8AC3E}">
        <p14:creationId xmlns:p14="http://schemas.microsoft.com/office/powerpoint/2010/main" xmlns="" val="3871313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 3" descr="ベトナム03.jpg"/>
          <p:cNvPicPr>
            <a:picLocks noGrp="1" noChangeAspect="1"/>
          </p:cNvPicPr>
          <p:nvPr>
            <p:ph idx="1"/>
          </p:nvPr>
        </p:nvPicPr>
        <p:blipFill>
          <a:blip r:embed="rId2" cstate="print"/>
          <a:stretch>
            <a:fillRect/>
          </a:stretch>
        </p:blipFill>
        <p:spPr>
          <a:xfrm>
            <a:off x="323528" y="112405"/>
            <a:ext cx="8397577" cy="6745595"/>
          </a:xfrm>
        </p:spPr>
      </p:pic>
    </p:spTree>
    <p:extLst>
      <p:ext uri="{BB962C8B-B14F-4D97-AF65-F5344CB8AC3E}">
        <p14:creationId xmlns:p14="http://schemas.microsoft.com/office/powerpoint/2010/main" xmlns="" val="11452908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Rectangle 9"/>
          <p:cNvSpPr>
            <a:spLocks noChangeArrowheads="1"/>
          </p:cNvSpPr>
          <p:nvPr/>
        </p:nvSpPr>
        <p:spPr bwMode="auto">
          <a:xfrm>
            <a:off x="611188" y="765175"/>
            <a:ext cx="8147050" cy="1438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a:spcBef>
                <a:spcPct val="0"/>
              </a:spcBef>
            </a:pPr>
            <a:r>
              <a:rPr lang="en-US" altLang="ja-JP" sz="2800" b="1">
                <a:solidFill>
                  <a:schemeClr val="tx2"/>
                </a:solidFill>
                <a:latin typeface="Century" pitchFamily="18" charset="0"/>
                <a:ea typeface="HG丸ｺﾞｼｯｸM-PRO" pitchFamily="49" charset="-128"/>
              </a:rPr>
              <a:t>On the improvement of farmland management and the efforts to conserve of </a:t>
            </a:r>
            <a:r>
              <a:rPr lang="en-US" altLang="en-US" sz="2800" b="1">
                <a:solidFill>
                  <a:schemeClr val="tx2"/>
                </a:solidFill>
                <a:latin typeface="Century" pitchFamily="18" charset="0"/>
                <a:ea typeface="HG丸ｺﾞｼｯｸM-PRO" pitchFamily="49" charset="-128"/>
              </a:rPr>
              <a:t>habits of </a:t>
            </a:r>
            <a:r>
              <a:rPr lang="en-US" altLang="ja-JP" sz="2800" b="1">
                <a:solidFill>
                  <a:schemeClr val="tx2"/>
                </a:solidFill>
                <a:latin typeface="Century" pitchFamily="18" charset="0"/>
                <a:ea typeface="HG丸ｺﾞｼｯｸM-PRO" pitchFamily="49" charset="-128"/>
              </a:rPr>
              <a:t>creatures in farmland area in Japan</a:t>
            </a:r>
            <a:r>
              <a:rPr lang="en-US" altLang="ja-JP" sz="2800">
                <a:solidFill>
                  <a:schemeClr val="tx2"/>
                </a:solidFill>
                <a:ea typeface="HG丸ｺﾞｼｯｸM-PRO" pitchFamily="49" charset="-128"/>
              </a:rPr>
              <a:t> </a:t>
            </a:r>
          </a:p>
        </p:txBody>
      </p:sp>
      <p:sp>
        <p:nvSpPr>
          <p:cNvPr id="2058" name="Rectangle 10"/>
          <p:cNvSpPr>
            <a:spLocks noChangeArrowheads="1"/>
          </p:cNvSpPr>
          <p:nvPr/>
        </p:nvSpPr>
        <p:spPr bwMode="auto">
          <a:xfrm>
            <a:off x="2700338" y="4365625"/>
            <a:ext cx="3816350"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a:lnSpc>
                <a:spcPct val="80000"/>
              </a:lnSpc>
            </a:pPr>
            <a:r>
              <a:rPr lang="en-US" altLang="ja-JP" sz="2000">
                <a:latin typeface="Century" pitchFamily="18" charset="0"/>
                <a:ea typeface="HG丸ｺﾞｼｯｸM-PRO" pitchFamily="49" charset="-128"/>
              </a:rPr>
              <a:t>Mitsuo FUKADA</a:t>
            </a:r>
          </a:p>
          <a:p>
            <a:pPr algn="ctr">
              <a:lnSpc>
                <a:spcPct val="80000"/>
              </a:lnSpc>
            </a:pPr>
            <a:r>
              <a:rPr lang="ja-JP" altLang="en-US" sz="2000">
                <a:latin typeface="Century" pitchFamily="18" charset="0"/>
                <a:ea typeface="HG丸ｺﾞｼｯｸM-PRO" pitchFamily="49" charset="-128"/>
              </a:rPr>
              <a:t>　</a:t>
            </a:r>
            <a:r>
              <a:rPr lang="en-US" altLang="ja-JP" sz="2000">
                <a:latin typeface="Century" pitchFamily="18" charset="0"/>
                <a:ea typeface="HG丸ｺﾞｼｯｸM-PRO" pitchFamily="49" charset="-128"/>
              </a:rPr>
              <a:t>Faculty of Agriculture,  Yamaguchi University,</a:t>
            </a:r>
          </a:p>
          <a:p>
            <a:pPr algn="ctr">
              <a:lnSpc>
                <a:spcPct val="80000"/>
              </a:lnSpc>
            </a:pPr>
            <a:r>
              <a:rPr lang="en-US" altLang="ja-JP" sz="2000">
                <a:latin typeface="Century" pitchFamily="18" charset="0"/>
                <a:ea typeface="HG丸ｺﾞｼｯｸM-PRO" pitchFamily="49" charset="-128"/>
              </a:rPr>
              <a:t>JAPAN</a:t>
            </a:r>
          </a:p>
        </p:txBody>
      </p:sp>
    </p:spTree>
    <p:extLst>
      <p:ext uri="{BB962C8B-B14F-4D97-AF65-F5344CB8AC3E}">
        <p14:creationId xmlns:p14="http://schemas.microsoft.com/office/powerpoint/2010/main" xmlns="" val="212043405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4213" y="692150"/>
            <a:ext cx="7991475" cy="1008658"/>
          </a:xfrm>
        </p:spPr>
        <p:txBody>
          <a:bodyPr/>
          <a:lstStyle/>
          <a:p>
            <a:r>
              <a:rPr lang="ja-JP" altLang="en-US" dirty="0"/>
              <a:t>事業の概要</a:t>
            </a:r>
            <a:endParaRPr kumimoji="1" lang="ja-JP" altLang="en-US" dirty="0"/>
          </a:p>
        </p:txBody>
      </p:sp>
      <p:sp>
        <p:nvSpPr>
          <p:cNvPr id="3" name="コンテンツ プレースホルダー 2"/>
          <p:cNvSpPr>
            <a:spLocks noGrp="1"/>
          </p:cNvSpPr>
          <p:nvPr>
            <p:ph idx="1"/>
          </p:nvPr>
        </p:nvSpPr>
        <p:spPr>
          <a:xfrm>
            <a:off x="684213" y="2276872"/>
            <a:ext cx="7775575" cy="2592288"/>
          </a:xfrm>
        </p:spPr>
        <p:txBody>
          <a:bodyPr/>
          <a:lstStyle/>
          <a:p>
            <a:pPr>
              <a:buNone/>
            </a:pPr>
            <a:r>
              <a:rPr lang="ja-JP" altLang="en-US" dirty="0"/>
              <a:t>　本国際協力事業は、山口大学と山口県内の農業分野及び地盤改良分野等を専門とする公的機関及び民間企業が協働参加する産学公共同国際協力チーム（仮称）としてその役割を果たすことを目指して</a:t>
            </a:r>
            <a:r>
              <a:rPr lang="ja-JP" altLang="en-US" dirty="0" smtClean="0"/>
              <a:t>いる</a:t>
            </a:r>
            <a:r>
              <a:rPr lang="ja-JP" altLang="en-US" dirty="0"/>
              <a:t>。</a:t>
            </a:r>
            <a:endParaRPr lang="en-US" altLang="ja-JP" sz="3600" dirty="0"/>
          </a:p>
        </p:txBody>
      </p:sp>
    </p:spTree>
    <p:extLst>
      <p:ext uri="{BB962C8B-B14F-4D97-AF65-F5344CB8AC3E}">
        <p14:creationId xmlns:p14="http://schemas.microsoft.com/office/powerpoint/2010/main" xmlns="" val="9457088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1042988" y="188913"/>
            <a:ext cx="7259637" cy="431800"/>
          </a:xfrm>
        </p:spPr>
        <p:txBody>
          <a:bodyPr>
            <a:normAutofit fontScale="90000"/>
          </a:bodyPr>
          <a:lstStyle/>
          <a:p>
            <a:r>
              <a:rPr lang="en-US" altLang="ja-JP" sz="2400">
                <a:solidFill>
                  <a:srgbClr val="000099"/>
                </a:solidFill>
                <a:latin typeface="Century" pitchFamily="18" charset="0"/>
              </a:rPr>
              <a:t>Farmland improvement and consolidation</a:t>
            </a:r>
          </a:p>
        </p:txBody>
      </p:sp>
      <p:pic>
        <p:nvPicPr>
          <p:cNvPr id="215046" name="Picture 6" descr="Nov21_50_"/>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0" y="3938588"/>
            <a:ext cx="4572000" cy="29194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9" name="スライド番号プレースホルダー 5"/>
          <p:cNvSpPr>
            <a:spLocks noGrp="1"/>
          </p:cNvSpPr>
          <p:nvPr>
            <p:ph type="sldNum" sz="quarter" idx="12"/>
          </p:nvPr>
        </p:nvSpPr>
        <p:spPr/>
        <p:txBody>
          <a:bodyPr/>
          <a:lstStyle/>
          <a:p>
            <a:fld id="{2992A87C-D74C-451F-85D9-B0300F3F047E}" type="slidenum">
              <a:rPr lang="en-US" altLang="ja-JP"/>
              <a:pPr/>
              <a:t>40</a:t>
            </a:fld>
            <a:endParaRPr lang="en-US" altLang="ja-JP"/>
          </a:p>
        </p:txBody>
      </p:sp>
      <p:pic>
        <p:nvPicPr>
          <p:cNvPr id="215043" name="Picture 3" descr="Feb22126_"/>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784225"/>
            <a:ext cx="4572000" cy="2925763"/>
          </a:xfrm>
          <a:prstGeom prst="rect">
            <a:avLst/>
          </a:prstGeom>
          <a:noFill/>
          <a:extLst>
            <a:ext uri="{909E8E84-426E-40DD-AFC4-6F175D3DCCD1}">
              <a14:hiddenFill xmlns:a14="http://schemas.microsoft.com/office/drawing/2010/main" xmlns="">
                <a:solidFill>
                  <a:srgbClr val="FFFFFF"/>
                </a:solidFill>
              </a14:hiddenFill>
            </a:ext>
          </a:extLst>
        </p:spPr>
      </p:pic>
      <p:pic>
        <p:nvPicPr>
          <p:cNvPr id="215044" name="Picture 4" descr="Apr13#13_"/>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35450" y="3741738"/>
            <a:ext cx="4908550" cy="3116262"/>
          </a:xfrm>
          <a:prstGeom prst="rect">
            <a:avLst/>
          </a:prstGeom>
          <a:noFill/>
          <a:extLst>
            <a:ext uri="{909E8E84-426E-40DD-AFC4-6F175D3DCCD1}">
              <a14:hiddenFill xmlns:a14="http://schemas.microsoft.com/office/drawing/2010/main" xmlns="">
                <a:solidFill>
                  <a:srgbClr val="FFFFFF"/>
                </a:solidFill>
              </a14:hiddenFill>
            </a:ext>
          </a:extLst>
        </p:spPr>
      </p:pic>
      <p:pic>
        <p:nvPicPr>
          <p:cNvPr id="215045" name="Picture 5" descr="Dec15166_"/>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781050"/>
            <a:ext cx="4572000" cy="2901950"/>
          </a:xfrm>
          <a:prstGeom prst="rect">
            <a:avLst/>
          </a:prstGeom>
          <a:noFill/>
          <a:extLst>
            <a:ext uri="{909E8E84-426E-40DD-AFC4-6F175D3DCCD1}">
              <a14:hiddenFill xmlns:a14="http://schemas.microsoft.com/office/drawing/2010/main" xmlns="">
                <a:solidFill>
                  <a:srgbClr val="FFFFFF"/>
                </a:solidFill>
              </a14:hiddenFill>
            </a:ext>
          </a:extLst>
        </p:spPr>
      </p:pic>
      <p:sp>
        <p:nvSpPr>
          <p:cNvPr id="215047" name="Rectangle 7"/>
          <p:cNvSpPr>
            <a:spLocks noChangeArrowheads="1"/>
          </p:cNvSpPr>
          <p:nvPr/>
        </p:nvSpPr>
        <p:spPr bwMode="auto">
          <a:xfrm>
            <a:off x="201613" y="2971800"/>
            <a:ext cx="39401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a:spcBef>
                <a:spcPct val="0"/>
              </a:spcBef>
            </a:pPr>
            <a:r>
              <a:rPr lang="en-US" altLang="ja-JP" sz="2000" b="1">
                <a:solidFill>
                  <a:schemeClr val="bg1"/>
                </a:solidFill>
                <a:latin typeface="Century" pitchFamily="18" charset="0"/>
              </a:rPr>
              <a:t>Site of farmland consolidation</a:t>
            </a:r>
          </a:p>
        </p:txBody>
      </p:sp>
    </p:spTree>
    <p:extLst>
      <p:ext uri="{BB962C8B-B14F-4D97-AF65-F5344CB8AC3E}">
        <p14:creationId xmlns:p14="http://schemas.microsoft.com/office/powerpoint/2010/main" xmlns="" val="18487505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sz="quarter"/>
          </p:nvPr>
        </p:nvSpPr>
        <p:spPr>
          <a:xfrm>
            <a:off x="587375" y="4146550"/>
            <a:ext cx="3425825" cy="395288"/>
          </a:xfrm>
        </p:spPr>
        <p:txBody>
          <a:bodyPr>
            <a:normAutofit fontScale="90000"/>
          </a:bodyPr>
          <a:lstStyle/>
          <a:p>
            <a:r>
              <a:rPr lang="en-US" altLang="ja-JP" sz="2000" b="1">
                <a:latin typeface="Century" pitchFamily="18" charset="0"/>
              </a:rPr>
              <a:t> </a:t>
            </a:r>
            <a:r>
              <a:rPr lang="en-US" altLang="ja-JP" sz="2000" b="1">
                <a:solidFill>
                  <a:srgbClr val="000099"/>
                </a:solidFill>
                <a:latin typeface="Century" pitchFamily="18" charset="0"/>
              </a:rPr>
              <a:t>Outline of underdrainage</a:t>
            </a:r>
          </a:p>
        </p:txBody>
      </p:sp>
      <p:pic>
        <p:nvPicPr>
          <p:cNvPr id="16388" name="Picture 4" descr="20080623_水田構造"/>
          <p:cNvPicPr>
            <a:picLocks noGrp="1" noChangeAspect="1" noChangeArrowheads="1"/>
          </p:cNvPicPr>
          <p:nvPr>
            <p:ph sz="quarter" idx="1"/>
          </p:nvPr>
        </p:nvPicPr>
        <p:blipFill>
          <a:blip r:embed="rId2" cstate="print">
            <a:extLst>
              <a:ext uri="{28A0092B-C50C-407E-A947-70E740481C1C}">
                <a14:useLocalDpi xmlns:a14="http://schemas.microsoft.com/office/drawing/2010/main" xmlns="" val="0"/>
              </a:ext>
            </a:extLst>
          </a:blip>
          <a:srcRect/>
          <a:stretch>
            <a:fillRect/>
          </a:stretch>
        </p:blipFill>
        <p:spPr>
          <a:xfrm>
            <a:off x="0" y="825500"/>
            <a:ext cx="4708525" cy="32639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6389" name="Picture 5" descr="20080624_整備中暗渠安来"/>
          <p:cNvPicPr>
            <a:picLocks noGrp="1" noChangeAspect="1" noChangeArrowheads="1"/>
          </p:cNvPicPr>
          <p:nvPr>
            <p:ph sz="quarter" idx="2"/>
          </p:nvPr>
        </p:nvPicPr>
        <p:blipFill>
          <a:blip r:embed="rId3" cstate="print">
            <a:extLst>
              <a:ext uri="{28A0092B-C50C-407E-A947-70E740481C1C}">
                <a14:useLocalDpi xmlns:a14="http://schemas.microsoft.com/office/drawing/2010/main" xmlns="" val="0"/>
              </a:ext>
            </a:extLst>
          </a:blip>
          <a:stretch>
            <a:fillRect/>
          </a:stretch>
        </p:blipFill>
        <p:spPr>
          <a:xfrm>
            <a:off x="5051425" y="1125538"/>
            <a:ext cx="3232149" cy="24241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6391" name="Picture 7" descr="20080624_整備中暗渠籾殻安来"/>
          <p:cNvPicPr>
            <a:picLocks noGrp="1" noChangeAspect="1" noChangeArrowheads="1"/>
          </p:cNvPicPr>
          <p:nvPr>
            <p:ph sz="quarter" idx="3"/>
          </p:nvPr>
        </p:nvPicPr>
        <p:blipFill>
          <a:blip r:embed="rId4" cstate="print">
            <a:extLst>
              <a:ext uri="{28A0092B-C50C-407E-A947-70E740481C1C}">
                <a14:useLocalDpi xmlns:a14="http://schemas.microsoft.com/office/drawing/2010/main" xmlns="" val="0"/>
              </a:ext>
            </a:extLst>
          </a:blip>
          <a:stretch>
            <a:fillRect/>
          </a:stretch>
        </p:blipFill>
        <p:spPr>
          <a:xfrm>
            <a:off x="860424" y="3702050"/>
            <a:ext cx="3232151" cy="24241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6395" name="Picture 11" descr="20080624_稲刈り変化_"/>
          <p:cNvPicPr>
            <a:picLocks noGrp="1" noChangeAspect="1" noChangeArrowheads="1"/>
          </p:cNvPicPr>
          <p:nvPr>
            <p:ph sz="quarter" idx="4"/>
          </p:nvPr>
        </p:nvPicPr>
        <p:blipFill>
          <a:blip r:embed="rId5" cstate="print">
            <a:extLst>
              <a:ext uri="{28A0092B-C50C-407E-A947-70E740481C1C}">
                <a14:useLocalDpi xmlns:a14="http://schemas.microsoft.com/office/drawing/2010/main" xmlns="" val="0"/>
              </a:ext>
            </a:extLst>
          </a:blip>
          <a:srcRect/>
          <a:stretch>
            <a:fillRect/>
          </a:stretch>
        </p:blipFill>
        <p:spPr>
          <a:xfrm>
            <a:off x="0" y="4524375"/>
            <a:ext cx="4699000" cy="16303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6393" name="Rectangle 9"/>
          <p:cNvSpPr>
            <a:spLocks noChangeArrowheads="1"/>
          </p:cNvSpPr>
          <p:nvPr/>
        </p:nvSpPr>
        <p:spPr bwMode="auto">
          <a:xfrm>
            <a:off x="560388" y="174625"/>
            <a:ext cx="7339012" cy="468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r>
              <a:rPr lang="en-US" altLang="ja-JP" sz="2400" b="1">
                <a:solidFill>
                  <a:srgbClr val="000099"/>
                </a:solidFill>
                <a:latin typeface="Century" pitchFamily="18" charset="0"/>
              </a:rPr>
              <a:t>Farmland improvement and consolidation</a:t>
            </a:r>
          </a:p>
        </p:txBody>
      </p:sp>
      <p:sp>
        <p:nvSpPr>
          <p:cNvPr id="16394" name="Rectangle 10"/>
          <p:cNvSpPr>
            <a:spLocks noChangeArrowheads="1"/>
          </p:cNvSpPr>
          <p:nvPr/>
        </p:nvSpPr>
        <p:spPr bwMode="auto">
          <a:xfrm>
            <a:off x="5137150" y="6083300"/>
            <a:ext cx="4006850" cy="468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r>
              <a:rPr lang="en-US" altLang="ja-JP" sz="2000" b="1">
                <a:solidFill>
                  <a:srgbClr val="CC3300"/>
                </a:solidFill>
                <a:latin typeface="Century" pitchFamily="18" charset="0"/>
              </a:rPr>
              <a:t> </a:t>
            </a:r>
            <a:r>
              <a:rPr lang="en-US" altLang="ja-JP" b="1">
                <a:solidFill>
                  <a:schemeClr val="bg1"/>
                </a:solidFill>
                <a:latin typeface="Century" pitchFamily="18" charset="0"/>
              </a:rPr>
              <a:t>Contraction site of underdrainage</a:t>
            </a:r>
          </a:p>
        </p:txBody>
      </p:sp>
      <p:sp>
        <p:nvSpPr>
          <p:cNvPr id="16397" name="Rectangle 13"/>
          <p:cNvSpPr>
            <a:spLocks noChangeArrowheads="1"/>
          </p:cNvSpPr>
          <p:nvPr/>
        </p:nvSpPr>
        <p:spPr bwMode="auto">
          <a:xfrm>
            <a:off x="195263" y="6227763"/>
            <a:ext cx="4376737" cy="6302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r>
              <a:rPr lang="en-US" altLang="ja-JP" sz="2000" b="1">
                <a:solidFill>
                  <a:srgbClr val="CC3300"/>
                </a:solidFill>
                <a:latin typeface="Century" pitchFamily="18" charset="0"/>
              </a:rPr>
              <a:t> </a:t>
            </a:r>
            <a:r>
              <a:rPr lang="en-US" altLang="ja-JP" sz="1600" b="1">
                <a:solidFill>
                  <a:srgbClr val="000099"/>
                </a:solidFill>
                <a:latin typeface="Century" pitchFamily="18" charset="0"/>
              </a:rPr>
              <a:t>Cropping scenes in the paddy field before and after the land consolidation</a:t>
            </a:r>
          </a:p>
        </p:txBody>
      </p:sp>
    </p:spTree>
    <p:extLst>
      <p:ext uri="{BB962C8B-B14F-4D97-AF65-F5344CB8AC3E}">
        <p14:creationId xmlns:p14="http://schemas.microsoft.com/office/powerpoint/2010/main" xmlns="" val="2301984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8" name="Rectangle 12"/>
          <p:cNvSpPr>
            <a:spLocks noGrp="1" noChangeArrowheads="1"/>
          </p:cNvSpPr>
          <p:nvPr>
            <p:ph type="title"/>
          </p:nvPr>
        </p:nvSpPr>
        <p:spPr>
          <a:xfrm>
            <a:off x="0" y="128588"/>
            <a:ext cx="4841875" cy="457200"/>
          </a:xfrm>
        </p:spPr>
        <p:txBody>
          <a:bodyPr/>
          <a:lstStyle/>
          <a:p>
            <a:r>
              <a:rPr lang="en-US" altLang="ja-JP" sz="2400" b="1">
                <a:solidFill>
                  <a:srgbClr val="000099"/>
                </a:solidFill>
                <a:latin typeface="Century" pitchFamily="18" charset="0"/>
              </a:rPr>
              <a:t>Irrigation and drainage</a:t>
            </a:r>
          </a:p>
        </p:txBody>
      </p:sp>
      <p:pic>
        <p:nvPicPr>
          <p:cNvPr id="9227" name="Picture 11" descr="Apr16218_"/>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0" y="2767013"/>
            <a:ext cx="1281113" cy="19605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9221" name="Picture 5" descr="農地整備事業（farmpond)"/>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6700" y="4289425"/>
            <a:ext cx="8877300" cy="3076575"/>
          </a:xfrm>
          <a:prstGeom prst="rect">
            <a:avLst/>
          </a:prstGeom>
          <a:noFill/>
          <a:extLst>
            <a:ext uri="{909E8E84-426E-40DD-AFC4-6F175D3DCCD1}">
              <a14:hiddenFill xmlns:a14="http://schemas.microsoft.com/office/drawing/2010/main" xmlns="">
                <a:solidFill>
                  <a:srgbClr val="FFFFFF"/>
                </a:solidFill>
              </a14:hiddenFill>
            </a:ext>
          </a:extLst>
        </p:spPr>
      </p:pic>
      <p:pic>
        <p:nvPicPr>
          <p:cNvPr id="9222" name="Picture 6" descr="Apr13#16_"/>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848350" y="3429000"/>
            <a:ext cx="3060700" cy="2116138"/>
          </a:xfrm>
          <a:prstGeom prst="rect">
            <a:avLst/>
          </a:prstGeom>
          <a:noFill/>
          <a:extLst>
            <a:ext uri="{909E8E84-426E-40DD-AFC4-6F175D3DCCD1}">
              <a14:hiddenFill xmlns:a14="http://schemas.microsoft.com/office/drawing/2010/main" xmlns="">
                <a:solidFill>
                  <a:srgbClr val="FFFFFF"/>
                </a:solidFill>
              </a14:hiddenFill>
            </a:ext>
          </a:extLst>
        </p:spPr>
      </p:pic>
      <p:pic>
        <p:nvPicPr>
          <p:cNvPr id="9223" name="Picture 7" descr="Apr26#77_"/>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820738"/>
            <a:ext cx="2886075" cy="1870075"/>
          </a:xfrm>
          <a:prstGeom prst="rect">
            <a:avLst/>
          </a:prstGeom>
          <a:noFill/>
          <a:extLst>
            <a:ext uri="{909E8E84-426E-40DD-AFC4-6F175D3DCCD1}">
              <a14:hiddenFill xmlns:a14="http://schemas.microsoft.com/office/drawing/2010/main" xmlns="">
                <a:solidFill>
                  <a:srgbClr val="FFFFFF"/>
                </a:solidFill>
              </a14:hiddenFill>
            </a:ext>
          </a:extLst>
        </p:spPr>
      </p:pic>
      <p:pic>
        <p:nvPicPr>
          <p:cNvPr id="9224" name="Picture 8" descr="Apr15199_"/>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285875" y="2732088"/>
            <a:ext cx="1316038" cy="1990725"/>
          </a:xfrm>
          <a:prstGeom prst="rect">
            <a:avLst/>
          </a:prstGeom>
          <a:noFill/>
          <a:extLst>
            <a:ext uri="{909E8E84-426E-40DD-AFC4-6F175D3DCCD1}">
              <a14:hiddenFill xmlns:a14="http://schemas.microsoft.com/office/drawing/2010/main" xmlns="">
                <a:solidFill>
                  <a:srgbClr val="FFFFFF"/>
                </a:solidFill>
              </a14:hiddenFill>
            </a:ext>
          </a:extLst>
        </p:spPr>
      </p:pic>
      <p:pic>
        <p:nvPicPr>
          <p:cNvPr id="9225" name="Picture 9" descr="Apr16229_"/>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601913" y="2762250"/>
            <a:ext cx="3055937" cy="1955800"/>
          </a:xfrm>
          <a:prstGeom prst="rect">
            <a:avLst/>
          </a:prstGeom>
          <a:noFill/>
          <a:extLst>
            <a:ext uri="{909E8E84-426E-40DD-AFC4-6F175D3DCCD1}">
              <a14:hiddenFill xmlns:a14="http://schemas.microsoft.com/office/drawing/2010/main" xmlns="">
                <a:solidFill>
                  <a:srgbClr val="FFFFFF"/>
                </a:solidFill>
              </a14:hiddenFill>
            </a:ext>
          </a:extLst>
        </p:spPr>
      </p:pic>
      <p:pic>
        <p:nvPicPr>
          <p:cNvPr id="9226" name="Picture 10" descr="Dec15140_"/>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754313" y="817563"/>
            <a:ext cx="2916237" cy="1882775"/>
          </a:xfrm>
          <a:prstGeom prst="rect">
            <a:avLst/>
          </a:prstGeom>
          <a:noFill/>
          <a:extLst>
            <a:ext uri="{909E8E84-426E-40DD-AFC4-6F175D3DCCD1}">
              <a14:hiddenFill xmlns:a14="http://schemas.microsoft.com/office/drawing/2010/main" xmlns="">
                <a:solidFill>
                  <a:srgbClr val="FFFFFF"/>
                </a:solidFill>
              </a14:hiddenFill>
            </a:ext>
          </a:extLst>
        </p:spPr>
      </p:pic>
      <p:pic>
        <p:nvPicPr>
          <p:cNvPr id="9230" name="Picture 14" descr="Mar06214_"/>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827713" y="1749425"/>
            <a:ext cx="3062287" cy="1939925"/>
          </a:xfrm>
          <a:prstGeom prst="rect">
            <a:avLst/>
          </a:prstGeom>
          <a:noFill/>
          <a:extLst>
            <a:ext uri="{909E8E84-426E-40DD-AFC4-6F175D3DCCD1}">
              <a14:hiddenFill xmlns:a14="http://schemas.microsoft.com/office/drawing/2010/main" xmlns="">
                <a:solidFill>
                  <a:srgbClr val="FFFFFF"/>
                </a:solidFill>
              </a14:hiddenFill>
            </a:ext>
          </a:extLst>
        </p:spPr>
      </p:pic>
      <p:pic>
        <p:nvPicPr>
          <p:cNvPr id="9231" name="Picture 15" descr="Mar06215_"/>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803900" y="0"/>
            <a:ext cx="3062288" cy="1963738"/>
          </a:xfrm>
          <a:prstGeom prst="rect">
            <a:avLst/>
          </a:prstGeom>
          <a:noFill/>
          <a:extLst>
            <a:ext uri="{909E8E84-426E-40DD-AFC4-6F175D3DCCD1}">
              <a14:hiddenFill xmlns:a14="http://schemas.microsoft.com/office/drawing/2010/main" xmlns="">
                <a:solidFill>
                  <a:srgbClr val="FFFFFF"/>
                </a:solidFill>
              </a14:hiddenFill>
            </a:ext>
          </a:extLst>
        </p:spPr>
      </p:pic>
      <p:sp>
        <p:nvSpPr>
          <p:cNvPr id="9232" name="Rectangle 16"/>
          <p:cNvSpPr>
            <a:spLocks noChangeArrowheads="1"/>
          </p:cNvSpPr>
          <p:nvPr/>
        </p:nvSpPr>
        <p:spPr bwMode="auto">
          <a:xfrm>
            <a:off x="5745163" y="1490663"/>
            <a:ext cx="32226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r>
              <a:rPr lang="en-US" altLang="ja-JP" sz="2000" b="1">
                <a:solidFill>
                  <a:schemeClr val="bg1"/>
                </a:solidFill>
                <a:latin typeface="Century" pitchFamily="18" charset="0"/>
              </a:rPr>
              <a:t>repairing site of </a:t>
            </a:r>
            <a:r>
              <a:rPr lang="en-US" altLang="en-US" sz="2000" b="1">
                <a:solidFill>
                  <a:schemeClr val="bg1"/>
                </a:solidFill>
                <a:latin typeface="Century" pitchFamily="18" charset="0"/>
              </a:rPr>
              <a:t>reservoir</a:t>
            </a:r>
            <a:endParaRPr lang="en-US" altLang="ja-JP" sz="2000" b="1">
              <a:solidFill>
                <a:schemeClr val="bg1"/>
              </a:solidFill>
              <a:latin typeface="Century" pitchFamily="18" charset="0"/>
            </a:endParaRPr>
          </a:p>
        </p:txBody>
      </p:sp>
      <p:sp>
        <p:nvSpPr>
          <p:cNvPr id="9233" name="Rectangle 17"/>
          <p:cNvSpPr>
            <a:spLocks noChangeArrowheads="1"/>
          </p:cNvSpPr>
          <p:nvPr/>
        </p:nvSpPr>
        <p:spPr bwMode="auto">
          <a:xfrm>
            <a:off x="4856163" y="5830888"/>
            <a:ext cx="1528762" cy="395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r>
              <a:rPr lang="en-US" altLang="ja-JP" sz="2000" b="1">
                <a:solidFill>
                  <a:schemeClr val="bg1"/>
                </a:solidFill>
                <a:latin typeface="Century" pitchFamily="18" charset="0"/>
              </a:rPr>
              <a:t>farm pond </a:t>
            </a:r>
          </a:p>
        </p:txBody>
      </p:sp>
      <p:sp>
        <p:nvSpPr>
          <p:cNvPr id="9234" name="Rectangle 18"/>
          <p:cNvSpPr>
            <a:spLocks noChangeArrowheads="1"/>
          </p:cNvSpPr>
          <p:nvPr/>
        </p:nvSpPr>
        <p:spPr bwMode="auto">
          <a:xfrm>
            <a:off x="1651000" y="2206625"/>
            <a:ext cx="39497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r>
              <a:rPr lang="en-US" altLang="ja-JP" sz="2000" b="1">
                <a:solidFill>
                  <a:schemeClr val="bg1"/>
                </a:solidFill>
                <a:latin typeface="Century" pitchFamily="18" charset="0"/>
              </a:rPr>
              <a:t>constraction site of reservoir</a:t>
            </a:r>
          </a:p>
        </p:txBody>
      </p:sp>
      <p:sp>
        <p:nvSpPr>
          <p:cNvPr id="9235" name="Rectangle 19"/>
          <p:cNvSpPr>
            <a:spLocks noChangeArrowheads="1"/>
          </p:cNvSpPr>
          <p:nvPr/>
        </p:nvSpPr>
        <p:spPr bwMode="auto">
          <a:xfrm>
            <a:off x="423863" y="4264025"/>
            <a:ext cx="51466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r>
              <a:rPr lang="en-US" altLang="ja-JP" sz="2000" b="1">
                <a:solidFill>
                  <a:schemeClr val="bg1"/>
                </a:solidFill>
                <a:latin typeface="Century" pitchFamily="18" charset="0"/>
              </a:rPr>
              <a:t>constraction site of </a:t>
            </a:r>
            <a:r>
              <a:rPr lang="en-US" altLang="en-US" sz="2000" b="1">
                <a:solidFill>
                  <a:schemeClr val="bg1"/>
                </a:solidFill>
                <a:latin typeface="Century" pitchFamily="18" charset="0"/>
              </a:rPr>
              <a:t>irrigation channel</a:t>
            </a:r>
            <a:endParaRPr lang="en-US" altLang="ja-JP" sz="2000" b="1">
              <a:solidFill>
                <a:schemeClr val="bg1"/>
              </a:solidFill>
              <a:latin typeface="Century" pitchFamily="18" charset="0"/>
            </a:endParaRPr>
          </a:p>
        </p:txBody>
      </p:sp>
    </p:spTree>
    <p:extLst>
      <p:ext uri="{BB962C8B-B14F-4D97-AF65-F5344CB8AC3E}">
        <p14:creationId xmlns:p14="http://schemas.microsoft.com/office/powerpoint/2010/main" xmlns="" val="13132174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ctrTitle"/>
          </p:nvPr>
        </p:nvSpPr>
        <p:spPr>
          <a:xfrm>
            <a:off x="684213" y="115888"/>
            <a:ext cx="7775575" cy="865187"/>
          </a:xfrm>
        </p:spPr>
        <p:txBody>
          <a:bodyPr/>
          <a:lstStyle/>
          <a:p>
            <a:r>
              <a:rPr lang="en-US" altLang="ja-JP" sz="2400">
                <a:latin typeface="Century" pitchFamily="18" charset="0"/>
              </a:rPr>
              <a:t>Irrigation and drainage waterway before farmland consolidation</a:t>
            </a:r>
          </a:p>
        </p:txBody>
      </p:sp>
      <p:pic>
        <p:nvPicPr>
          <p:cNvPr id="171011" name="Picture 3" descr="20080623_"/>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288" y="908050"/>
            <a:ext cx="3649662" cy="5329238"/>
          </a:xfrm>
          <a:prstGeom prst="rect">
            <a:avLst/>
          </a:prstGeom>
          <a:noFill/>
          <a:extLst>
            <a:ext uri="{909E8E84-426E-40DD-AFC4-6F175D3DCCD1}">
              <a14:hiddenFill xmlns:a14="http://schemas.microsoft.com/office/drawing/2010/main" xmlns="">
                <a:solidFill>
                  <a:srgbClr val="FFFFFF"/>
                </a:solidFill>
              </a14:hiddenFill>
            </a:ext>
          </a:extLst>
        </p:spPr>
      </p:pic>
      <p:pic>
        <p:nvPicPr>
          <p:cNvPr id="171012" name="Picture 4" descr="20080624_整備前排水路"/>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11638" y="946150"/>
            <a:ext cx="4537075" cy="318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1013" name="Rectangle 5"/>
          <p:cNvSpPr>
            <a:spLocks noChangeArrowheads="1"/>
          </p:cNvSpPr>
          <p:nvPr/>
        </p:nvSpPr>
        <p:spPr bwMode="auto">
          <a:xfrm>
            <a:off x="4175125" y="4076700"/>
            <a:ext cx="4968875" cy="1944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spcBef>
                <a:spcPct val="0"/>
              </a:spcBef>
            </a:pPr>
            <a:r>
              <a:rPr lang="en-US" altLang="ja-JP">
                <a:solidFill>
                  <a:schemeClr val="tx2"/>
                </a:solidFill>
                <a:latin typeface="Century" pitchFamily="18" charset="0"/>
              </a:rPr>
              <a:t>Waterway</a:t>
            </a:r>
            <a:r>
              <a:rPr lang="en-US" altLang="en-US">
                <a:solidFill>
                  <a:schemeClr val="tx2"/>
                </a:solidFill>
                <a:latin typeface="Century" pitchFamily="18" charset="0"/>
              </a:rPr>
              <a:t> abounds with fish</a:t>
            </a:r>
            <a:r>
              <a:rPr lang="en-US" altLang="ja-JP">
                <a:solidFill>
                  <a:schemeClr val="tx2"/>
                </a:solidFill>
                <a:latin typeface="Century" pitchFamily="18" charset="0"/>
              </a:rPr>
              <a:t/>
            </a:r>
            <a:br>
              <a:rPr lang="en-US" altLang="ja-JP">
                <a:solidFill>
                  <a:schemeClr val="tx2"/>
                </a:solidFill>
                <a:latin typeface="Century" pitchFamily="18" charset="0"/>
              </a:rPr>
            </a:br>
            <a:r>
              <a:rPr lang="en-US" altLang="ja-JP">
                <a:solidFill>
                  <a:schemeClr val="tx2"/>
                </a:solidFill>
                <a:latin typeface="Century" pitchFamily="18" charset="0"/>
              </a:rPr>
              <a:t/>
            </a:r>
            <a:br>
              <a:rPr lang="en-US" altLang="ja-JP">
                <a:solidFill>
                  <a:schemeClr val="tx2"/>
                </a:solidFill>
                <a:latin typeface="Century" pitchFamily="18" charset="0"/>
              </a:rPr>
            </a:br>
            <a:r>
              <a:rPr lang="en-US" altLang="ja-JP">
                <a:solidFill>
                  <a:schemeClr val="tx2"/>
                </a:solidFill>
                <a:latin typeface="Century" pitchFamily="18" charset="0"/>
              </a:rPr>
              <a:t>Catching the fishes was most popular amusement activities for Japanese children, who now often have difficulty finding outdoor spaces in which to play.</a:t>
            </a:r>
          </a:p>
        </p:txBody>
      </p:sp>
      <p:sp>
        <p:nvSpPr>
          <p:cNvPr id="171014" name="Rectangle 6"/>
          <p:cNvSpPr>
            <a:spLocks noChangeArrowheads="1"/>
          </p:cNvSpPr>
          <p:nvPr/>
        </p:nvSpPr>
        <p:spPr bwMode="auto">
          <a:xfrm>
            <a:off x="395288" y="6165850"/>
            <a:ext cx="3744912" cy="387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spcBef>
                <a:spcPct val="0"/>
              </a:spcBef>
            </a:pPr>
            <a:r>
              <a:rPr lang="en-US" altLang="ja-JP" sz="1400">
                <a:solidFill>
                  <a:schemeClr val="tx2"/>
                </a:solidFill>
                <a:latin typeface="Century" pitchFamily="18" charset="0"/>
              </a:rPr>
              <a:t>Typical methods of Irrigation and drainage</a:t>
            </a:r>
          </a:p>
        </p:txBody>
      </p:sp>
    </p:spTree>
    <p:extLst>
      <p:ext uri="{BB962C8B-B14F-4D97-AF65-F5344CB8AC3E}">
        <p14:creationId xmlns:p14="http://schemas.microsoft.com/office/powerpoint/2010/main" xmlns="" val="954223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1"/>
          <p:cNvSpPr txBox="1">
            <a:spLocks noChangeArrowheads="1"/>
          </p:cNvSpPr>
          <p:nvPr/>
        </p:nvSpPr>
        <p:spPr bwMode="auto">
          <a:xfrm>
            <a:off x="0" y="1412875"/>
            <a:ext cx="9144000" cy="1754188"/>
          </a:xfrm>
          <a:prstGeom prst="rect">
            <a:avLst/>
          </a:prstGeom>
          <a:solidFill>
            <a:schemeClr val="accent2"/>
          </a:solidFill>
          <a:ln w="38100">
            <a:solidFill>
              <a:schemeClr val="bg1"/>
            </a:solidFill>
            <a:miter lim="800000"/>
            <a:headEnd/>
            <a:tailEnd/>
          </a:ln>
          <a:effectLst>
            <a:outerShdw dist="20000" dir="5400000" rotWithShape="0">
              <a:srgbClr val="808080">
                <a:alpha val="37999"/>
              </a:srgbClr>
            </a:outerShdw>
          </a:effectLst>
        </p:spPr>
        <p:txBody>
          <a:bodyPr>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algn="ctr" eaLnBrk="1" hangingPunct="1"/>
            <a:endParaRPr lang="en-US" altLang="ja-JP" sz="3600" b="1" i="1">
              <a:solidFill>
                <a:srgbClr val="FFFFFF"/>
              </a:solidFill>
            </a:endParaRPr>
          </a:p>
          <a:p>
            <a:pPr algn="ctr" eaLnBrk="1" hangingPunct="1"/>
            <a:r>
              <a:rPr lang="ja-JP" altLang="en-US" sz="3600" b="1" i="1">
                <a:solidFill>
                  <a:srgbClr val="FFFFFF"/>
                </a:solidFill>
              </a:rPr>
              <a:t>高温バイオエタノール生産（新技術）</a:t>
            </a:r>
            <a:endParaRPr lang="en-US" altLang="ja-JP" sz="3600" b="1" i="1">
              <a:solidFill>
                <a:srgbClr val="FFFFFF"/>
              </a:solidFill>
            </a:endParaRPr>
          </a:p>
          <a:p>
            <a:pPr algn="ctr" eaLnBrk="1" hangingPunct="1"/>
            <a:endParaRPr lang="en-US" altLang="ja-JP" sz="3600" b="1" i="1">
              <a:solidFill>
                <a:srgbClr val="FFFFFF"/>
              </a:solidFill>
            </a:endParaRPr>
          </a:p>
        </p:txBody>
      </p:sp>
      <p:sp>
        <p:nvSpPr>
          <p:cNvPr id="2051" name="TextBox 2"/>
          <p:cNvSpPr txBox="1">
            <a:spLocks noChangeArrowheads="1"/>
          </p:cNvSpPr>
          <p:nvPr/>
        </p:nvSpPr>
        <p:spPr bwMode="auto">
          <a:xfrm>
            <a:off x="826477" y="4005264"/>
            <a:ext cx="7130562"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algn="ctr" eaLnBrk="1" hangingPunct="1"/>
            <a:r>
              <a:rPr lang="ja-JP" altLang="en-US" sz="3200" b="1"/>
              <a:t>山　田　守</a:t>
            </a:r>
            <a:endParaRPr lang="en-US" altLang="ja-JP" sz="3200" b="1"/>
          </a:p>
          <a:p>
            <a:pPr algn="ctr" eaLnBrk="1" hangingPunct="1"/>
            <a:r>
              <a:rPr lang="ja-JP" altLang="en-US" sz="3200" b="1"/>
              <a:t>山口大学医学系研究科</a:t>
            </a:r>
            <a:endParaRPr lang="en-US" altLang="ja-JP" sz="3200" b="1"/>
          </a:p>
          <a:p>
            <a:pPr algn="ctr" eaLnBrk="1" hangingPunct="1"/>
            <a:r>
              <a:rPr lang="ja-JP" altLang="en-US" sz="3200" b="1"/>
              <a:t>（農学系）</a:t>
            </a:r>
            <a:endParaRPr lang="en-US" altLang="en-US" sz="3200" b="1"/>
          </a:p>
        </p:txBody>
      </p:sp>
      <p:pic>
        <p:nvPicPr>
          <p:cNvPr id="2052" name="図 10"/>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77200" y="76201"/>
            <a:ext cx="902677" cy="1185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096502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
          <p:cNvSpPr>
            <a:spLocks noChangeArrowheads="1"/>
          </p:cNvSpPr>
          <p:nvPr/>
        </p:nvSpPr>
        <p:spPr bwMode="auto">
          <a:xfrm>
            <a:off x="1733551" y="1236663"/>
            <a:ext cx="6625003" cy="2646878"/>
          </a:xfrm>
          <a:prstGeom prst="rect">
            <a:avLst/>
          </a:prstGeom>
          <a:noFill/>
          <a:ln w="9525">
            <a:noFill/>
            <a:miter lim="800000"/>
            <a:headEnd/>
            <a:tailEnd/>
          </a:ln>
        </p:spPr>
        <p:txBody>
          <a:bodyPr>
            <a:spAutoFit/>
          </a:bodyPr>
          <a:lstStyle/>
          <a:p>
            <a:pPr>
              <a:defRPr/>
            </a:pPr>
            <a:r>
              <a:rPr kumimoji="0" lang="ja-JP" altLang="en-US" sz="2800">
                <a:solidFill>
                  <a:srgbClr val="008000"/>
                </a:solidFill>
                <a:effectLst>
                  <a:outerShdw blurRad="38100" dist="38100" dir="2700000" algn="tl">
                    <a:srgbClr val="C0C0C0"/>
                  </a:outerShdw>
                </a:effectLst>
                <a:latin typeface="ＤＦＰ太丸ゴシック体" charset="-128"/>
                <a:ea typeface="ＤＦＰ太丸ゴシック体" charset="-128"/>
              </a:rPr>
              <a:t>拠点大学交流事業</a:t>
            </a:r>
            <a:r>
              <a:rPr kumimoji="0" lang="en-US" altLang="ja-JP" sz="2800">
                <a:solidFill>
                  <a:srgbClr val="008000"/>
                </a:solidFill>
                <a:effectLst>
                  <a:outerShdw blurRad="38100" dist="38100" dir="2700000" algn="tl">
                    <a:srgbClr val="C0C0C0"/>
                  </a:outerShdw>
                </a:effectLst>
                <a:latin typeface="ＤＦＰ太丸ゴシック体" charset="-128"/>
                <a:ea typeface="ＭＳ ゴシック" charset="-128"/>
              </a:rPr>
              <a:t> </a:t>
            </a:r>
            <a:r>
              <a:rPr kumimoji="0" lang="en-US" altLang="ja-JP" sz="2800">
                <a:solidFill>
                  <a:srgbClr val="008000"/>
                </a:solidFill>
                <a:effectLst>
                  <a:outerShdw blurRad="38100" dist="38100" dir="2700000" algn="tl">
                    <a:srgbClr val="C0C0C0"/>
                  </a:outerShdw>
                </a:effectLst>
                <a:latin typeface="Arial" charset="0"/>
                <a:ea typeface="平成明朝" charset="-128"/>
              </a:rPr>
              <a:t>(1998-2007) </a:t>
            </a:r>
          </a:p>
          <a:p>
            <a:pPr>
              <a:defRPr/>
            </a:pPr>
            <a:r>
              <a:rPr kumimoji="0" lang="ja-JP" altLang="en-US" sz="2800">
                <a:solidFill>
                  <a:srgbClr val="0000FF"/>
                </a:solidFill>
                <a:effectLst>
                  <a:outerShdw blurRad="38100" dist="38100" dir="2700000" algn="tl">
                    <a:srgbClr val="C0C0C0"/>
                  </a:outerShdw>
                </a:effectLst>
                <a:latin typeface="ＤＦＰ太丸ゴシック体" charset="-128"/>
                <a:ea typeface="ＤＦＰ太丸ゴシック体" charset="-128"/>
              </a:rPr>
              <a:t>山口大学</a:t>
            </a:r>
            <a:r>
              <a:rPr kumimoji="0" lang="en-US" altLang="ja-JP" sz="2800">
                <a:solidFill>
                  <a:srgbClr val="0000FF"/>
                </a:solidFill>
                <a:effectLst>
                  <a:outerShdw blurRad="38100" dist="38100" dir="2700000" algn="tl">
                    <a:srgbClr val="C0C0C0"/>
                  </a:outerShdw>
                </a:effectLst>
                <a:latin typeface="ＤＦＰ太丸ゴシック体" charset="-128"/>
                <a:ea typeface="ＤＦＰ太丸ゴシック体" charset="-128"/>
              </a:rPr>
              <a:t>&amp;</a:t>
            </a:r>
            <a:r>
              <a:rPr kumimoji="0" lang="ja-JP" altLang="en-US" sz="2800">
                <a:solidFill>
                  <a:srgbClr val="0000FF"/>
                </a:solidFill>
                <a:effectLst>
                  <a:outerShdw blurRad="38100" dist="38100" dir="2700000" algn="tl">
                    <a:srgbClr val="C0C0C0"/>
                  </a:outerShdw>
                </a:effectLst>
                <a:latin typeface="ＤＦＰ太丸ゴシック体" charset="-128"/>
                <a:ea typeface="ＤＦＰ太丸ゴシック体" charset="-128"/>
              </a:rPr>
              <a:t>カセサート大学（</a:t>
            </a:r>
            <a:r>
              <a:rPr kumimoji="0" lang="en-US" altLang="ja-JP" sz="2800">
                <a:solidFill>
                  <a:srgbClr val="0000FF"/>
                </a:solidFill>
                <a:effectLst>
                  <a:outerShdw blurRad="38100" dist="38100" dir="2700000" algn="tl">
                    <a:srgbClr val="C0C0C0"/>
                  </a:outerShdw>
                </a:effectLst>
                <a:latin typeface="ＤＦＰ太丸ゴシック体" charset="-128"/>
                <a:ea typeface="ＤＦＰ太丸ゴシック体" charset="-128"/>
              </a:rPr>
              <a:t>JSPS)</a:t>
            </a:r>
            <a:endParaRPr kumimoji="0" lang="en-US" altLang="ja-JP" sz="2800">
              <a:solidFill>
                <a:srgbClr val="0000FF"/>
              </a:solidFill>
              <a:effectLst>
                <a:outerShdw blurRad="38100" dist="38100" dir="2700000" algn="tl">
                  <a:srgbClr val="C0C0C0"/>
                </a:outerShdw>
              </a:effectLst>
              <a:latin typeface="ＤＦＰ太丸ゴシック体" charset="-128"/>
              <a:ea typeface="ＭＳ ゴシック" charset="-128"/>
            </a:endParaRPr>
          </a:p>
          <a:p>
            <a:pPr>
              <a:defRPr/>
            </a:pPr>
            <a:r>
              <a:rPr kumimoji="0" lang="ja-JP" altLang="en-US" sz="2800">
                <a:solidFill>
                  <a:srgbClr val="008000"/>
                </a:solidFill>
                <a:effectLst>
                  <a:outerShdw blurRad="38100" dist="38100" dir="2700000" algn="tl">
                    <a:srgbClr val="C0C0C0"/>
                  </a:outerShdw>
                </a:effectLst>
                <a:latin typeface="Arial" charset="0"/>
                <a:ea typeface="ＤＦＰ太丸ゴシック体" charset="-128"/>
              </a:rPr>
              <a:t>アジア研究教育拠点事業</a:t>
            </a:r>
            <a:r>
              <a:rPr kumimoji="0" lang="en-US" altLang="ja-JP" sz="2800">
                <a:solidFill>
                  <a:srgbClr val="008000"/>
                </a:solidFill>
                <a:effectLst>
                  <a:outerShdw blurRad="38100" dist="38100" dir="2700000" algn="tl">
                    <a:srgbClr val="C0C0C0"/>
                  </a:outerShdw>
                </a:effectLst>
                <a:latin typeface="Arial" charset="0"/>
                <a:ea typeface="ＭＳ Ｐゴシック" charset="-128"/>
              </a:rPr>
              <a:t> (</a:t>
            </a:r>
            <a:r>
              <a:rPr kumimoji="0" lang="en-US" altLang="ja-JP" sz="2800">
                <a:solidFill>
                  <a:srgbClr val="008000"/>
                </a:solidFill>
                <a:effectLst>
                  <a:outerShdw blurRad="38100" dist="38100" dir="2700000" algn="tl">
                    <a:srgbClr val="C0C0C0"/>
                  </a:outerShdw>
                </a:effectLst>
                <a:latin typeface="Arial" charset="0"/>
                <a:ea typeface="平成明朝" charset="-128"/>
              </a:rPr>
              <a:t>2008-2012)</a:t>
            </a:r>
            <a:endParaRPr kumimoji="0" lang="en-US" altLang="ja-JP" sz="2800">
              <a:solidFill>
                <a:srgbClr val="008000"/>
              </a:solidFill>
              <a:effectLst>
                <a:outerShdw blurRad="38100" dist="38100" dir="2700000" algn="tl">
                  <a:srgbClr val="C0C0C0"/>
                </a:outerShdw>
              </a:effectLst>
              <a:latin typeface="Arial" charset="0"/>
              <a:ea typeface="ＭＳ Ｐゴシック" charset="-128"/>
            </a:endParaRPr>
          </a:p>
          <a:p>
            <a:pPr>
              <a:defRPr/>
            </a:pPr>
            <a:r>
              <a:rPr kumimoji="0" lang="ja-JP" altLang="en-US" sz="2800">
                <a:solidFill>
                  <a:srgbClr val="0000FF"/>
                </a:solidFill>
                <a:effectLst>
                  <a:outerShdw blurRad="38100" dist="38100" dir="2700000" algn="tl">
                    <a:srgbClr val="C0C0C0"/>
                  </a:outerShdw>
                </a:effectLst>
                <a:latin typeface="ＤＦＰ太丸ゴシック体" charset="-128"/>
                <a:ea typeface="ＤＦＰ太丸ゴシック体" charset="-128"/>
              </a:rPr>
              <a:t>山口大学</a:t>
            </a:r>
            <a:r>
              <a:rPr kumimoji="0" lang="en-US" altLang="ja-JP" sz="2800">
                <a:solidFill>
                  <a:srgbClr val="0000FF"/>
                </a:solidFill>
                <a:effectLst>
                  <a:outerShdw blurRad="38100" dist="38100" dir="2700000" algn="tl">
                    <a:srgbClr val="C0C0C0"/>
                  </a:outerShdw>
                </a:effectLst>
                <a:latin typeface="ＤＦＰ太丸ゴシック体" charset="-128"/>
                <a:ea typeface="ＤＦＰ太丸ゴシック体" charset="-128"/>
              </a:rPr>
              <a:t>&amp;</a:t>
            </a:r>
            <a:r>
              <a:rPr kumimoji="0" lang="ja-JP" altLang="en-US" sz="2800">
                <a:solidFill>
                  <a:srgbClr val="0000FF"/>
                </a:solidFill>
                <a:effectLst>
                  <a:outerShdw blurRad="38100" dist="38100" dir="2700000" algn="tl">
                    <a:srgbClr val="C0C0C0"/>
                  </a:outerShdw>
                </a:effectLst>
                <a:latin typeface="ＤＦＰ太丸ゴシック体" charset="-128"/>
                <a:ea typeface="ＤＦＰ太丸ゴシック体" charset="-128"/>
              </a:rPr>
              <a:t>コンケン大学</a:t>
            </a:r>
            <a:r>
              <a:rPr kumimoji="0" lang="en-US" altLang="ja-JP" sz="2800">
                <a:solidFill>
                  <a:srgbClr val="0000FF"/>
                </a:solidFill>
                <a:effectLst>
                  <a:outerShdw blurRad="38100" dist="38100" dir="2700000" algn="tl">
                    <a:srgbClr val="C0C0C0"/>
                  </a:outerShdw>
                </a:effectLst>
                <a:latin typeface="ＤＦＰ太丸ゴシック体" charset="-128"/>
                <a:ea typeface="ＤＦＰ太丸ゴシック体" charset="-128"/>
              </a:rPr>
              <a:t> (JSPS-NRCT)</a:t>
            </a:r>
            <a:endParaRPr kumimoji="0" lang="en-US" altLang="ja-JP" sz="2800">
              <a:solidFill>
                <a:srgbClr val="0000FF"/>
              </a:solidFill>
              <a:effectLst>
                <a:outerShdw blurRad="38100" dist="38100" dir="2700000" algn="tl">
                  <a:srgbClr val="C0C0C0"/>
                </a:outerShdw>
              </a:effectLst>
              <a:latin typeface="ＤＦＰ太丸ゴシック体" charset="-128"/>
              <a:ea typeface="ＭＳ ゴシック" charset="-128"/>
            </a:endParaRPr>
          </a:p>
          <a:p>
            <a:pPr lvl="2">
              <a:defRPr/>
            </a:pPr>
            <a:endParaRPr kumimoji="0" lang="en-US" altLang="ja-JP" b="1">
              <a:latin typeface="Helvetica" charset="0"/>
              <a:ea typeface="平成明朝" charset="-128"/>
            </a:endParaRPr>
          </a:p>
          <a:p>
            <a:pPr lvl="2">
              <a:defRPr/>
            </a:pPr>
            <a:endParaRPr kumimoji="0" lang="en-US" altLang="ja-JP" b="1">
              <a:latin typeface="Helvetica" charset="0"/>
              <a:ea typeface="平成明朝" charset="-128"/>
            </a:endParaRPr>
          </a:p>
          <a:p>
            <a:pPr lvl="2" algn="just">
              <a:defRPr/>
            </a:pPr>
            <a:endParaRPr kumimoji="0" lang="ja-JP" altLang="en-US" sz="1800" b="1">
              <a:latin typeface="Arial" charset="0"/>
              <a:ea typeface="平成明朝" charset="-128"/>
            </a:endParaRPr>
          </a:p>
        </p:txBody>
      </p:sp>
      <p:sp>
        <p:nvSpPr>
          <p:cNvPr id="3075" name="AutoShape 12"/>
          <p:cNvSpPr>
            <a:spLocks noChangeArrowheads="1"/>
          </p:cNvSpPr>
          <p:nvPr/>
        </p:nvSpPr>
        <p:spPr bwMode="auto">
          <a:xfrm>
            <a:off x="1295400" y="1389063"/>
            <a:ext cx="304800" cy="304800"/>
          </a:xfrm>
          <a:prstGeom prst="diamond">
            <a:avLst/>
          </a:prstGeom>
          <a:solidFill>
            <a:schemeClr val="tx1"/>
          </a:solidFill>
          <a:ln w="9525">
            <a:solidFill>
              <a:schemeClr val="tx1"/>
            </a:solidFill>
            <a:miter lim="800000"/>
            <a:headEnd/>
            <a:tailEnd/>
          </a:ln>
        </p:spPr>
        <p:txBody>
          <a:bodyPr wrap="none" anchor="ctr"/>
          <a:lstStyle/>
          <a:p>
            <a:endParaRPr kumimoji="0" lang="ja-JP" altLang="en-US" sz="2000">
              <a:latin typeface="Arial" charset="0"/>
              <a:cs typeface="Arial" charset="0"/>
            </a:endParaRPr>
          </a:p>
        </p:txBody>
      </p:sp>
      <p:sp>
        <p:nvSpPr>
          <p:cNvPr id="3076" name="AutoShape 14"/>
          <p:cNvSpPr>
            <a:spLocks noChangeArrowheads="1"/>
          </p:cNvSpPr>
          <p:nvPr/>
        </p:nvSpPr>
        <p:spPr bwMode="auto">
          <a:xfrm>
            <a:off x="1295400" y="2192338"/>
            <a:ext cx="304800" cy="304800"/>
          </a:xfrm>
          <a:prstGeom prst="diamond">
            <a:avLst/>
          </a:prstGeom>
          <a:solidFill>
            <a:schemeClr val="tx1"/>
          </a:solidFill>
          <a:ln w="9525">
            <a:solidFill>
              <a:schemeClr val="tx1"/>
            </a:solidFill>
            <a:miter lim="800000"/>
            <a:headEnd/>
            <a:tailEnd/>
          </a:ln>
        </p:spPr>
        <p:txBody>
          <a:bodyPr wrap="none" anchor="ctr"/>
          <a:lstStyle/>
          <a:p>
            <a:endParaRPr kumimoji="0" lang="ja-JP" altLang="en-US" sz="2000">
              <a:latin typeface="Arial" charset="0"/>
              <a:cs typeface="Arial" charset="0"/>
            </a:endParaRPr>
          </a:p>
        </p:txBody>
      </p:sp>
      <p:pic>
        <p:nvPicPr>
          <p:cNvPr id="3077" name="Picture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6074" y="5375275"/>
            <a:ext cx="1672003" cy="113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8" name="Picture 9"/>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72861" y="5322888"/>
            <a:ext cx="1729154"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9" name="Rectangle 6"/>
          <p:cNvSpPr>
            <a:spLocks noChangeArrowheads="1"/>
          </p:cNvSpPr>
          <p:nvPr/>
        </p:nvSpPr>
        <p:spPr bwMode="auto">
          <a:xfrm>
            <a:off x="0" y="0"/>
            <a:ext cx="9144000" cy="846138"/>
          </a:xfrm>
          <a:prstGeom prst="rect">
            <a:avLst/>
          </a:prstGeom>
          <a:solidFill>
            <a:schemeClr val="accent2"/>
          </a:solidFill>
          <a:ln w="38100">
            <a:solidFill>
              <a:schemeClr val="bg1"/>
            </a:solidFill>
            <a:miter lim="800000"/>
            <a:headEnd/>
            <a:tailEnd/>
          </a:ln>
          <a:effectLst>
            <a:outerShdw dist="20000" dir="5400000" rotWithShape="0">
              <a:srgbClr val="808080">
                <a:alpha val="37999"/>
              </a:srgbClr>
            </a:outerShdw>
          </a:effectLst>
        </p:spPr>
        <p:txBody>
          <a:bodyPr anchor="ctr"/>
          <a:lstStyle/>
          <a:p>
            <a:pPr algn="ctr"/>
            <a:r>
              <a:rPr lang="ja-JP" altLang="en-US" sz="3200" b="1">
                <a:solidFill>
                  <a:schemeClr val="bg1"/>
                </a:solidFill>
              </a:rPr>
              <a:t>国際拠点事業</a:t>
            </a:r>
            <a:endParaRPr lang="en-US" altLang="en-US" sz="3200" b="1">
              <a:solidFill>
                <a:schemeClr val="bg1"/>
              </a:solidFill>
            </a:endParaRPr>
          </a:p>
        </p:txBody>
      </p:sp>
      <p:pic>
        <p:nvPicPr>
          <p:cNvPr id="3080"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033847" y="5418139"/>
            <a:ext cx="1704243" cy="1150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1" name="Picture 10"/>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014546" y="5413375"/>
            <a:ext cx="1667608" cy="111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図形グループ 16"/>
          <p:cNvGrpSpPr>
            <a:grpSpLocks/>
          </p:cNvGrpSpPr>
          <p:nvPr/>
        </p:nvGrpSpPr>
        <p:grpSpPr bwMode="auto">
          <a:xfrm>
            <a:off x="2284535" y="3367088"/>
            <a:ext cx="4597734" cy="1618952"/>
            <a:chOff x="2284354" y="3367088"/>
            <a:chExt cx="4597300" cy="1618058"/>
          </a:xfrm>
        </p:grpSpPr>
        <p:grpSp>
          <p:nvGrpSpPr>
            <p:cNvPr id="3083" name="Group 17"/>
            <p:cNvGrpSpPr>
              <a:grpSpLocks/>
            </p:cNvGrpSpPr>
            <p:nvPr/>
          </p:nvGrpSpPr>
          <p:grpSpPr bwMode="auto">
            <a:xfrm>
              <a:off x="2311400" y="3367088"/>
              <a:ext cx="4519613" cy="1096962"/>
              <a:chOff x="816" y="757"/>
              <a:chExt cx="2847" cy="691"/>
            </a:xfrm>
          </p:grpSpPr>
          <p:pic>
            <p:nvPicPr>
              <p:cNvPr id="3085" name="Picture 8"/>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816" y="757"/>
                <a:ext cx="816" cy="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3086" name="Picture 9"/>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824" y="771"/>
                <a:ext cx="864" cy="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3087" name="Picture 10"/>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832" y="757"/>
                <a:ext cx="831" cy="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grpSp>
        <p:sp>
          <p:nvSpPr>
            <p:cNvPr id="3084" name="テキスト ボックス 15"/>
            <p:cNvSpPr txBox="1">
              <a:spLocks noChangeArrowheads="1"/>
            </p:cNvSpPr>
            <p:nvPr/>
          </p:nvSpPr>
          <p:spPr bwMode="auto">
            <a:xfrm>
              <a:off x="2284354" y="4523736"/>
              <a:ext cx="4597300" cy="461410"/>
            </a:xfrm>
            <a:prstGeom prst="rect">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wrap="none">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r>
                <a:rPr lang="en-US" altLang="ja-JP" b="1">
                  <a:solidFill>
                    <a:srgbClr val="000090"/>
                  </a:solidFill>
                </a:rPr>
                <a:t> </a:t>
              </a:r>
              <a:r>
                <a:rPr lang="ja-JP" altLang="en-US" b="1">
                  <a:solidFill>
                    <a:srgbClr val="000090"/>
                  </a:solidFill>
                </a:rPr>
                <a:t>耐熱性微生物資源の開発と利用</a:t>
              </a:r>
              <a:r>
                <a:rPr lang="en-US" altLang="ja-JP" b="1">
                  <a:solidFill>
                    <a:srgbClr val="000090"/>
                  </a:solidFill>
                </a:rPr>
                <a:t> </a:t>
              </a:r>
              <a:endParaRPr lang="ja-JP" altLang="en-US" b="1">
                <a:solidFill>
                  <a:srgbClr val="000090"/>
                </a:solidFill>
              </a:endParaRPr>
            </a:p>
          </p:txBody>
        </p:sp>
      </p:grpSp>
    </p:spTree>
    <p:extLst>
      <p:ext uri="{BB962C8B-B14F-4D97-AF65-F5344CB8AC3E}">
        <p14:creationId xmlns:p14="http://schemas.microsoft.com/office/powerpoint/2010/main" xmlns="" val="9329287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グループ化 113"/>
          <p:cNvGrpSpPr>
            <a:grpSpLocks/>
          </p:cNvGrpSpPr>
          <p:nvPr/>
        </p:nvGrpSpPr>
        <p:grpSpPr bwMode="auto">
          <a:xfrm>
            <a:off x="1258766" y="1222375"/>
            <a:ext cx="6505359" cy="5302252"/>
            <a:chOff x="1259632" y="692696"/>
            <a:chExt cx="6504840" cy="5302912"/>
          </a:xfrm>
        </p:grpSpPr>
        <p:grpSp>
          <p:nvGrpSpPr>
            <p:cNvPr id="8196" name="グループ化 110"/>
            <p:cNvGrpSpPr>
              <a:grpSpLocks/>
            </p:cNvGrpSpPr>
            <p:nvPr/>
          </p:nvGrpSpPr>
          <p:grpSpPr bwMode="auto">
            <a:xfrm>
              <a:off x="1259632" y="692696"/>
              <a:ext cx="6504840" cy="5302912"/>
              <a:chOff x="539552" y="260648"/>
              <a:chExt cx="7673866" cy="6384308"/>
            </a:xfrm>
          </p:grpSpPr>
          <p:sp>
            <p:nvSpPr>
              <p:cNvPr id="50" name="雲形吹き出し 49"/>
              <p:cNvSpPr/>
              <p:nvPr/>
            </p:nvSpPr>
            <p:spPr>
              <a:xfrm>
                <a:off x="5796225" y="692640"/>
                <a:ext cx="359549" cy="359356"/>
              </a:xfrm>
              <a:prstGeom prst="cloudCallout">
                <a:avLst>
                  <a:gd name="adj1" fmla="val -250313"/>
                  <a:gd name="adj2" fmla="val 404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sp>
            <p:nvSpPr>
              <p:cNvPr id="3" name="円/楕円 2"/>
              <p:cNvSpPr/>
              <p:nvPr/>
            </p:nvSpPr>
            <p:spPr>
              <a:xfrm>
                <a:off x="1763401" y="1051996"/>
                <a:ext cx="4824523" cy="4753823"/>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dirty="0"/>
              </a:p>
            </p:txBody>
          </p:sp>
          <p:sp>
            <p:nvSpPr>
              <p:cNvPr id="7" name="環状矢印 6"/>
              <p:cNvSpPr/>
              <p:nvPr/>
            </p:nvSpPr>
            <p:spPr>
              <a:xfrm rot="16402557">
                <a:off x="2050165" y="1195757"/>
                <a:ext cx="4394467" cy="4542762"/>
              </a:xfrm>
              <a:prstGeom prst="circularArrow">
                <a:avLst>
                  <a:gd name="adj1" fmla="val 12500"/>
                  <a:gd name="adj2" fmla="val 1142319"/>
                  <a:gd name="adj3" fmla="val 20457681"/>
                  <a:gd name="adj4" fmla="val 5862380"/>
                  <a:gd name="adj5" fmla="val 12500"/>
                </a:avLst>
              </a:prstGeom>
              <a:gradFill flip="none" rotWithShape="1">
                <a:gsLst>
                  <a:gs pos="0">
                    <a:srgbClr val="CCFF99">
                      <a:shade val="30000"/>
                      <a:satMod val="115000"/>
                    </a:srgbClr>
                  </a:gs>
                  <a:gs pos="50000">
                    <a:srgbClr val="CCFF99">
                      <a:shade val="67500"/>
                      <a:satMod val="115000"/>
                    </a:srgbClr>
                  </a:gs>
                  <a:gs pos="100000">
                    <a:srgbClr val="CCFF99">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dirty="0">
                  <a:solidFill>
                    <a:schemeClr val="tx1"/>
                  </a:solidFill>
                </a:endParaRPr>
              </a:p>
            </p:txBody>
          </p:sp>
          <p:grpSp>
            <p:nvGrpSpPr>
              <p:cNvPr id="8202" name="グループ化 33"/>
              <p:cNvGrpSpPr>
                <a:grpSpLocks/>
              </p:cNvGrpSpPr>
              <p:nvPr/>
            </p:nvGrpSpPr>
            <p:grpSpPr bwMode="auto">
              <a:xfrm>
                <a:off x="3131840" y="404664"/>
                <a:ext cx="1657350" cy="792163"/>
                <a:chOff x="6156176" y="332656"/>
                <a:chExt cx="1872208" cy="864096"/>
              </a:xfrm>
            </p:grpSpPr>
            <p:sp>
              <p:nvSpPr>
                <p:cNvPr id="14" name="フリーフォーム 13"/>
                <p:cNvSpPr/>
                <p:nvPr/>
              </p:nvSpPr>
              <p:spPr>
                <a:xfrm>
                  <a:off x="6156867" y="331942"/>
                  <a:ext cx="1870682" cy="721424"/>
                </a:xfrm>
                <a:custGeom>
                  <a:avLst/>
                  <a:gdLst>
                    <a:gd name="connsiteX0" fmla="*/ 484094 w 1694329"/>
                    <a:gd name="connsiteY0" fmla="*/ 336176 h 793376"/>
                    <a:gd name="connsiteX1" fmla="*/ 712694 w 1694329"/>
                    <a:gd name="connsiteY1" fmla="*/ 0 h 793376"/>
                    <a:gd name="connsiteX2" fmla="*/ 1479176 w 1694329"/>
                    <a:gd name="connsiteY2" fmla="*/ 0 h 793376"/>
                    <a:gd name="connsiteX3" fmla="*/ 1694329 w 1694329"/>
                    <a:gd name="connsiteY3" fmla="*/ 793376 h 793376"/>
                    <a:gd name="connsiteX4" fmla="*/ 0 w 1694329"/>
                    <a:gd name="connsiteY4" fmla="*/ 793376 h 793376"/>
                    <a:gd name="connsiteX5" fmla="*/ 0 w 1694329"/>
                    <a:gd name="connsiteY5" fmla="*/ 564776 h 793376"/>
                    <a:gd name="connsiteX6" fmla="*/ 484094 w 1694329"/>
                    <a:gd name="connsiteY6" fmla="*/ 336176 h 7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329" h="793376">
                      <a:moveTo>
                        <a:pt x="484094" y="336176"/>
                      </a:moveTo>
                      <a:lnTo>
                        <a:pt x="712694" y="0"/>
                      </a:lnTo>
                      <a:lnTo>
                        <a:pt x="1479176" y="0"/>
                      </a:lnTo>
                      <a:lnTo>
                        <a:pt x="1694329" y="793376"/>
                      </a:lnTo>
                      <a:lnTo>
                        <a:pt x="0" y="793376"/>
                      </a:lnTo>
                      <a:lnTo>
                        <a:pt x="0" y="564776"/>
                      </a:lnTo>
                      <a:lnTo>
                        <a:pt x="484094" y="336176"/>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18" name="フリーフォーム 17"/>
                <p:cNvSpPr/>
                <p:nvPr/>
              </p:nvSpPr>
              <p:spPr>
                <a:xfrm>
                  <a:off x="6756344" y="331942"/>
                  <a:ext cx="415925" cy="304416"/>
                </a:xfrm>
                <a:custGeom>
                  <a:avLst/>
                  <a:gdLst>
                    <a:gd name="connsiteX0" fmla="*/ 188259 w 416859"/>
                    <a:gd name="connsiteY0" fmla="*/ 0 h 282388"/>
                    <a:gd name="connsiteX1" fmla="*/ 0 w 416859"/>
                    <a:gd name="connsiteY1" fmla="*/ 282388 h 282388"/>
                    <a:gd name="connsiteX2" fmla="*/ 403412 w 416859"/>
                    <a:gd name="connsiteY2" fmla="*/ 282388 h 282388"/>
                    <a:gd name="connsiteX3" fmla="*/ 416859 w 416859"/>
                    <a:gd name="connsiteY3" fmla="*/ 0 h 282388"/>
                    <a:gd name="connsiteX4" fmla="*/ 188259 w 416859"/>
                    <a:gd name="connsiteY4" fmla="*/ 0 h 2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859" h="282388">
                      <a:moveTo>
                        <a:pt x="188259" y="0"/>
                      </a:moveTo>
                      <a:lnTo>
                        <a:pt x="0" y="282388"/>
                      </a:lnTo>
                      <a:lnTo>
                        <a:pt x="403412" y="282388"/>
                      </a:lnTo>
                      <a:lnTo>
                        <a:pt x="416859" y="0"/>
                      </a:lnTo>
                      <a:lnTo>
                        <a:pt x="188259" y="0"/>
                      </a:lnTo>
                      <a:close/>
                    </a:path>
                  </a:pathLst>
                </a:cu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22" name="フリーフォーム 21"/>
                <p:cNvSpPr/>
                <p:nvPr/>
              </p:nvSpPr>
              <p:spPr>
                <a:xfrm>
                  <a:off x="7172269" y="331942"/>
                  <a:ext cx="685395" cy="304416"/>
                </a:xfrm>
                <a:custGeom>
                  <a:avLst/>
                  <a:gdLst>
                    <a:gd name="connsiteX0" fmla="*/ 13447 w 685800"/>
                    <a:gd name="connsiteY0" fmla="*/ 0 h 295835"/>
                    <a:gd name="connsiteX1" fmla="*/ 0 w 685800"/>
                    <a:gd name="connsiteY1" fmla="*/ 295835 h 295835"/>
                    <a:gd name="connsiteX2" fmla="*/ 685800 w 685800"/>
                    <a:gd name="connsiteY2" fmla="*/ 295835 h 295835"/>
                    <a:gd name="connsiteX3" fmla="*/ 605118 w 685800"/>
                    <a:gd name="connsiteY3" fmla="*/ 13447 h 295835"/>
                    <a:gd name="connsiteX4" fmla="*/ 13447 w 685800"/>
                    <a:gd name="connsiteY4" fmla="*/ 0 h 295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295835">
                      <a:moveTo>
                        <a:pt x="13447" y="0"/>
                      </a:moveTo>
                      <a:lnTo>
                        <a:pt x="0" y="295835"/>
                      </a:lnTo>
                      <a:lnTo>
                        <a:pt x="685800" y="295835"/>
                      </a:lnTo>
                      <a:lnTo>
                        <a:pt x="605118" y="13447"/>
                      </a:lnTo>
                      <a:lnTo>
                        <a:pt x="13447" y="0"/>
                      </a:lnTo>
                      <a:close/>
                    </a:path>
                  </a:pathLst>
                </a:cu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grpSp>
              <p:nvGrpSpPr>
                <p:cNvPr id="8266" name="グループ化 27"/>
                <p:cNvGrpSpPr>
                  <a:grpSpLocks/>
                </p:cNvGrpSpPr>
                <p:nvPr/>
              </p:nvGrpSpPr>
              <p:grpSpPr bwMode="auto">
                <a:xfrm>
                  <a:off x="6588224" y="836712"/>
                  <a:ext cx="360040" cy="360040"/>
                  <a:chOff x="6084168" y="1124744"/>
                  <a:chExt cx="432048" cy="432048"/>
                </a:xfrm>
              </p:grpSpPr>
              <p:sp>
                <p:nvSpPr>
                  <p:cNvPr id="23" name="円/楕円 22"/>
                  <p:cNvSpPr/>
                  <p:nvPr/>
                </p:nvSpPr>
                <p:spPr>
                  <a:xfrm>
                    <a:off x="6079707" y="1124515"/>
                    <a:ext cx="431155" cy="43285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26" name="円/楕円 25"/>
                  <p:cNvSpPr/>
                  <p:nvPr/>
                </p:nvSpPr>
                <p:spPr>
                  <a:xfrm>
                    <a:off x="6154691" y="1197074"/>
                    <a:ext cx="285875" cy="28773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grpSp>
            <p:grpSp>
              <p:nvGrpSpPr>
                <p:cNvPr id="8267" name="グループ化 30"/>
                <p:cNvGrpSpPr>
                  <a:grpSpLocks/>
                </p:cNvGrpSpPr>
                <p:nvPr/>
              </p:nvGrpSpPr>
              <p:grpSpPr bwMode="auto">
                <a:xfrm>
                  <a:off x="7452320" y="836712"/>
                  <a:ext cx="360040" cy="360040"/>
                  <a:chOff x="6084168" y="1124744"/>
                  <a:chExt cx="432048" cy="432048"/>
                </a:xfrm>
              </p:grpSpPr>
              <p:sp>
                <p:nvSpPr>
                  <p:cNvPr id="32" name="円/楕円 31"/>
                  <p:cNvSpPr/>
                  <p:nvPr/>
                </p:nvSpPr>
                <p:spPr>
                  <a:xfrm>
                    <a:off x="6083188" y="1124515"/>
                    <a:ext cx="419440" cy="43285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33" name="円/楕円 32"/>
                  <p:cNvSpPr/>
                  <p:nvPr/>
                </p:nvSpPr>
                <p:spPr>
                  <a:xfrm>
                    <a:off x="6155829" y="1197074"/>
                    <a:ext cx="274158" cy="28773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grpSp>
          </p:grpSp>
          <p:sp>
            <p:nvSpPr>
              <p:cNvPr id="43" name="右矢印 42"/>
              <p:cNvSpPr/>
              <p:nvPr/>
            </p:nvSpPr>
            <p:spPr>
              <a:xfrm rot="3479321">
                <a:off x="4425649" y="1228728"/>
                <a:ext cx="483601" cy="432150"/>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44" name="右矢印 43"/>
              <p:cNvSpPr/>
              <p:nvPr/>
            </p:nvSpPr>
            <p:spPr>
              <a:xfrm rot="8981056">
                <a:off x="6221461" y="1690426"/>
                <a:ext cx="648226" cy="431992"/>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grpSp>
            <p:nvGrpSpPr>
              <p:cNvPr id="8205" name="グループ化 54"/>
              <p:cNvGrpSpPr>
                <a:grpSpLocks/>
              </p:cNvGrpSpPr>
              <p:nvPr/>
            </p:nvGrpSpPr>
            <p:grpSpPr bwMode="auto">
              <a:xfrm>
                <a:off x="3347864" y="4221088"/>
                <a:ext cx="1224136" cy="1512168"/>
                <a:chOff x="3203848" y="4293096"/>
                <a:chExt cx="1368152" cy="1728192"/>
              </a:xfrm>
            </p:grpSpPr>
            <p:sp>
              <p:nvSpPr>
                <p:cNvPr id="20" name="フローチャート : 磁気ディスク 19"/>
                <p:cNvSpPr/>
                <p:nvPr/>
              </p:nvSpPr>
              <p:spPr>
                <a:xfrm>
                  <a:off x="3507908" y="4293236"/>
                  <a:ext cx="685847" cy="1295430"/>
                </a:xfrm>
                <a:prstGeom prst="flowChartMagneticDisk">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35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sp>
              <p:nvSpPr>
                <p:cNvPr id="21" name="フローチャート : 磁気ディスク 20"/>
                <p:cNvSpPr/>
                <p:nvPr/>
              </p:nvSpPr>
              <p:spPr>
                <a:xfrm>
                  <a:off x="3204589" y="4725774"/>
                  <a:ext cx="685848" cy="1295430"/>
                </a:xfrm>
                <a:prstGeom prst="flowChartMagneticDisk">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35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sp>
              <p:nvSpPr>
                <p:cNvPr id="24" name="フローチャート : 磁気ディスク 23"/>
                <p:cNvSpPr/>
                <p:nvPr/>
              </p:nvSpPr>
              <p:spPr>
                <a:xfrm>
                  <a:off x="3890437" y="4725774"/>
                  <a:ext cx="681983" cy="1295430"/>
                </a:xfrm>
                <a:prstGeom prst="flowChartMagneticDisk">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35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grpSp>
          <p:grpSp>
            <p:nvGrpSpPr>
              <p:cNvPr id="8206" name="グループ化 84"/>
              <p:cNvGrpSpPr>
                <a:grpSpLocks/>
              </p:cNvGrpSpPr>
              <p:nvPr/>
            </p:nvGrpSpPr>
            <p:grpSpPr bwMode="auto">
              <a:xfrm>
                <a:off x="1331640" y="1556792"/>
                <a:ext cx="1329063" cy="1322584"/>
                <a:chOff x="1331640" y="2178424"/>
                <a:chExt cx="1329063" cy="1322584"/>
              </a:xfrm>
            </p:grpSpPr>
            <p:grpSp>
              <p:nvGrpSpPr>
                <p:cNvPr id="8253" name="グループ化 34"/>
                <p:cNvGrpSpPr>
                  <a:grpSpLocks/>
                </p:cNvGrpSpPr>
                <p:nvPr/>
              </p:nvGrpSpPr>
              <p:grpSpPr bwMode="auto">
                <a:xfrm>
                  <a:off x="1331640" y="2178424"/>
                  <a:ext cx="1329063" cy="1322584"/>
                  <a:chOff x="1586753" y="2178424"/>
                  <a:chExt cx="1329063" cy="1322584"/>
                </a:xfrm>
              </p:grpSpPr>
              <p:grpSp>
                <p:nvGrpSpPr>
                  <p:cNvPr id="8255" name="グループ化 29"/>
                  <p:cNvGrpSpPr>
                    <a:grpSpLocks/>
                  </p:cNvGrpSpPr>
                  <p:nvPr/>
                </p:nvGrpSpPr>
                <p:grpSpPr bwMode="auto">
                  <a:xfrm>
                    <a:off x="1691680" y="2204864"/>
                    <a:ext cx="1224136" cy="1296144"/>
                    <a:chOff x="1691680" y="2204864"/>
                    <a:chExt cx="1224136" cy="1296144"/>
                  </a:xfrm>
                </p:grpSpPr>
                <p:sp>
                  <p:nvSpPr>
                    <p:cNvPr id="28" name="正方形/長方形 27"/>
                    <p:cNvSpPr/>
                    <p:nvPr/>
                  </p:nvSpPr>
                  <p:spPr>
                    <a:xfrm>
                      <a:off x="1835283" y="2205016"/>
                      <a:ext cx="936901" cy="115261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a:solidFill>
                            <a:schemeClr val="tx1"/>
                          </a:solidFill>
                          <a:latin typeface="Arial" charset="0"/>
                          <a:cs typeface="Arial" charset="0"/>
                        </a:rPr>
                        <a:t>GS</a:t>
                      </a:r>
                      <a:endParaRPr lang="ja-JP" altLang="en-US" sz="1600">
                        <a:solidFill>
                          <a:schemeClr val="tx1"/>
                        </a:solidFill>
                        <a:latin typeface="Arial" charset="0"/>
                        <a:cs typeface="Arial" charset="0"/>
                      </a:endParaRPr>
                    </a:p>
                  </p:txBody>
                </p:sp>
                <p:sp>
                  <p:nvSpPr>
                    <p:cNvPr id="29" name="片側の 2 つの角を切り取った四角形 28"/>
                    <p:cNvSpPr/>
                    <p:nvPr/>
                  </p:nvSpPr>
                  <p:spPr>
                    <a:xfrm>
                      <a:off x="1691808" y="3357632"/>
                      <a:ext cx="1223849" cy="143360"/>
                    </a:xfrm>
                    <a:prstGeom prst="snip2Same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grpSp>
              <p:sp>
                <p:nvSpPr>
                  <p:cNvPr id="31" name="フリーフォーム 30"/>
                  <p:cNvSpPr/>
                  <p:nvPr/>
                </p:nvSpPr>
                <p:spPr>
                  <a:xfrm>
                    <a:off x="1586364" y="2178255"/>
                    <a:ext cx="219532" cy="1223339"/>
                  </a:xfrm>
                  <a:custGeom>
                    <a:avLst/>
                    <a:gdLst>
                      <a:gd name="connsiteX0" fmla="*/ 0 w 219635"/>
                      <a:gd name="connsiteY0" fmla="*/ 0 h 1223682"/>
                      <a:gd name="connsiteX1" fmla="*/ 188259 w 219635"/>
                      <a:gd name="connsiteY1" fmla="*/ 457200 h 1223682"/>
                      <a:gd name="connsiteX2" fmla="*/ 188259 w 219635"/>
                      <a:gd name="connsiteY2" fmla="*/ 1223682 h 1223682"/>
                      <a:gd name="connsiteX3" fmla="*/ 188259 w 219635"/>
                      <a:gd name="connsiteY3" fmla="*/ 1223682 h 1223682"/>
                    </a:gdLst>
                    <a:ahLst/>
                    <a:cxnLst>
                      <a:cxn ang="0">
                        <a:pos x="connsiteX0" y="connsiteY0"/>
                      </a:cxn>
                      <a:cxn ang="0">
                        <a:pos x="connsiteX1" y="connsiteY1"/>
                      </a:cxn>
                      <a:cxn ang="0">
                        <a:pos x="connsiteX2" y="connsiteY2"/>
                      </a:cxn>
                      <a:cxn ang="0">
                        <a:pos x="connsiteX3" y="connsiteY3"/>
                      </a:cxn>
                    </a:cxnLst>
                    <a:rect l="l" t="t" r="r" b="b"/>
                    <a:pathLst>
                      <a:path w="219635" h="1223682">
                        <a:moveTo>
                          <a:pt x="0" y="0"/>
                        </a:moveTo>
                        <a:cubicBezTo>
                          <a:pt x="78441" y="126626"/>
                          <a:pt x="156883" y="253253"/>
                          <a:pt x="188259" y="457200"/>
                        </a:cubicBezTo>
                        <a:cubicBezTo>
                          <a:pt x="219635" y="661147"/>
                          <a:pt x="188259" y="1223682"/>
                          <a:pt x="188259" y="1223682"/>
                        </a:cubicBezTo>
                        <a:lnTo>
                          <a:pt x="188259" y="1223682"/>
                        </a:lnTo>
                      </a:path>
                    </a:pathLst>
                  </a:custGeom>
                  <a:noFill/>
                  <a:ln w="381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600"/>
                  </a:p>
                </p:txBody>
              </p:sp>
              <p:sp>
                <p:nvSpPr>
                  <p:cNvPr id="34" name="フリーフォーム 33"/>
                  <p:cNvSpPr/>
                  <p:nvPr/>
                </p:nvSpPr>
                <p:spPr>
                  <a:xfrm>
                    <a:off x="1643408" y="2491736"/>
                    <a:ext cx="337078" cy="210261"/>
                  </a:xfrm>
                  <a:custGeom>
                    <a:avLst/>
                    <a:gdLst>
                      <a:gd name="connsiteX0" fmla="*/ 322729 w 336176"/>
                      <a:gd name="connsiteY0" fmla="*/ 210671 h 210671"/>
                      <a:gd name="connsiteX1" fmla="*/ 26894 w 336176"/>
                      <a:gd name="connsiteY1" fmla="*/ 170330 h 210671"/>
                      <a:gd name="connsiteX2" fmla="*/ 161364 w 336176"/>
                      <a:gd name="connsiteY2" fmla="*/ 22412 h 210671"/>
                      <a:gd name="connsiteX3" fmla="*/ 336176 w 336176"/>
                      <a:gd name="connsiteY3" fmla="*/ 35859 h 210671"/>
                    </a:gdLst>
                    <a:ahLst/>
                    <a:cxnLst>
                      <a:cxn ang="0">
                        <a:pos x="connsiteX0" y="connsiteY0"/>
                      </a:cxn>
                      <a:cxn ang="0">
                        <a:pos x="connsiteX1" y="connsiteY1"/>
                      </a:cxn>
                      <a:cxn ang="0">
                        <a:pos x="connsiteX2" y="connsiteY2"/>
                      </a:cxn>
                      <a:cxn ang="0">
                        <a:pos x="connsiteX3" y="connsiteY3"/>
                      </a:cxn>
                    </a:cxnLst>
                    <a:rect l="l" t="t" r="r" b="b"/>
                    <a:pathLst>
                      <a:path w="336176" h="210671">
                        <a:moveTo>
                          <a:pt x="322729" y="210671"/>
                        </a:moveTo>
                        <a:cubicBezTo>
                          <a:pt x="188258" y="206188"/>
                          <a:pt x="53788" y="201706"/>
                          <a:pt x="26894" y="170330"/>
                        </a:cubicBezTo>
                        <a:cubicBezTo>
                          <a:pt x="0" y="138954"/>
                          <a:pt x="109817" y="44824"/>
                          <a:pt x="161364" y="22412"/>
                        </a:cubicBezTo>
                        <a:cubicBezTo>
                          <a:pt x="212911" y="0"/>
                          <a:pt x="274543" y="17929"/>
                          <a:pt x="336176" y="35859"/>
                        </a:cubicBezTo>
                      </a:path>
                    </a:pathLst>
                  </a:custGeom>
                  <a:ln w="381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600"/>
                  </a:p>
                </p:txBody>
              </p:sp>
            </p:grpSp>
            <p:sp>
              <p:nvSpPr>
                <p:cNvPr id="36" name="正方形/長方形 35"/>
                <p:cNvSpPr/>
                <p:nvPr/>
              </p:nvSpPr>
              <p:spPr>
                <a:xfrm>
                  <a:off x="1690800" y="2277652"/>
                  <a:ext cx="720826" cy="215996"/>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grpSp>
          <p:grpSp>
            <p:nvGrpSpPr>
              <p:cNvPr id="8207" name="グループ化 44"/>
              <p:cNvGrpSpPr>
                <a:grpSpLocks/>
              </p:cNvGrpSpPr>
              <p:nvPr/>
            </p:nvGrpSpPr>
            <p:grpSpPr bwMode="auto">
              <a:xfrm>
                <a:off x="4716016" y="2132856"/>
                <a:ext cx="1409734" cy="955114"/>
                <a:chOff x="5364088" y="2401877"/>
                <a:chExt cx="1409734" cy="955114"/>
              </a:xfrm>
            </p:grpSpPr>
            <p:sp>
              <p:nvSpPr>
                <p:cNvPr id="37" name="円/楕円 36"/>
                <p:cNvSpPr/>
                <p:nvPr/>
              </p:nvSpPr>
              <p:spPr>
                <a:xfrm rot="1300163">
                  <a:off x="5363922" y="2420112"/>
                  <a:ext cx="720826" cy="35935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sp>
              <p:nvSpPr>
                <p:cNvPr id="38" name="円/楕円 37"/>
                <p:cNvSpPr/>
                <p:nvPr/>
              </p:nvSpPr>
              <p:spPr>
                <a:xfrm rot="9437872">
                  <a:off x="6053633" y="2400997"/>
                  <a:ext cx="720827" cy="35935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cxnSp>
              <p:nvCxnSpPr>
                <p:cNvPr id="40" name="直線コネクタ 39"/>
                <p:cNvCxnSpPr>
                  <a:stCxn id="38" idx="6"/>
                </p:cNvCxnSpPr>
                <p:nvPr/>
              </p:nvCxnSpPr>
              <p:spPr>
                <a:xfrm rot="10800000" flipH="1" flipV="1">
                  <a:off x="6081291" y="2720211"/>
                  <a:ext cx="3457" cy="63652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8208" name="テキスト ボックス 45"/>
              <p:cNvSpPr txBox="1">
                <a:spLocks noChangeArrowheads="1"/>
              </p:cNvSpPr>
              <p:nvPr/>
            </p:nvSpPr>
            <p:spPr bwMode="auto">
              <a:xfrm>
                <a:off x="4499993" y="1700808"/>
                <a:ext cx="705698" cy="407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r>
                  <a:rPr lang="ja-JP" altLang="en-US" sz="1600" b="1"/>
                  <a:t>吸収</a:t>
                </a:r>
              </a:p>
            </p:txBody>
          </p:sp>
          <p:sp>
            <p:nvSpPr>
              <p:cNvPr id="8209" name="テキスト ボックス 50"/>
              <p:cNvSpPr txBox="1">
                <a:spLocks noChangeArrowheads="1"/>
              </p:cNvSpPr>
              <p:nvPr/>
            </p:nvSpPr>
            <p:spPr bwMode="auto">
              <a:xfrm>
                <a:off x="4860032" y="260648"/>
                <a:ext cx="1437491" cy="407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r>
                  <a:rPr lang="ja-JP" altLang="en-US" sz="1600" b="1"/>
                  <a:t>二酸化炭素</a:t>
                </a:r>
              </a:p>
            </p:txBody>
          </p:sp>
          <p:sp>
            <p:nvSpPr>
              <p:cNvPr id="8210" name="テキスト ボックス 51"/>
              <p:cNvSpPr txBox="1">
                <a:spLocks noChangeArrowheads="1"/>
              </p:cNvSpPr>
              <p:nvPr/>
            </p:nvSpPr>
            <p:spPr bwMode="auto">
              <a:xfrm>
                <a:off x="5364088" y="1700808"/>
                <a:ext cx="949630" cy="407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r>
                  <a:rPr lang="ja-JP" altLang="en-US" sz="1600" b="1"/>
                  <a:t>光合成</a:t>
                </a:r>
              </a:p>
            </p:txBody>
          </p:sp>
          <p:sp>
            <p:nvSpPr>
              <p:cNvPr id="8211" name="テキスト ボックス 52"/>
              <p:cNvSpPr txBox="1">
                <a:spLocks noChangeArrowheads="1"/>
              </p:cNvSpPr>
              <p:nvPr/>
            </p:nvSpPr>
            <p:spPr bwMode="auto">
              <a:xfrm>
                <a:off x="5053244" y="3028890"/>
                <a:ext cx="949630" cy="407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r>
                  <a:rPr lang="ja-JP" altLang="en-US" sz="1600" b="1"/>
                  <a:t>農作物</a:t>
                </a:r>
              </a:p>
            </p:txBody>
          </p:sp>
          <p:sp>
            <p:nvSpPr>
              <p:cNvPr id="8212" name="テキスト ボックス 53"/>
              <p:cNvSpPr txBox="1">
                <a:spLocks noChangeArrowheads="1"/>
              </p:cNvSpPr>
              <p:nvPr/>
            </p:nvSpPr>
            <p:spPr bwMode="auto">
              <a:xfrm>
                <a:off x="3275856" y="6237312"/>
                <a:ext cx="1944263" cy="407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r>
                  <a:rPr lang="ja-JP" altLang="en-US" sz="1600" b="1"/>
                  <a:t>バイオエタノール</a:t>
                </a:r>
              </a:p>
            </p:txBody>
          </p:sp>
          <p:grpSp>
            <p:nvGrpSpPr>
              <p:cNvPr id="8213" name="グループ化 79"/>
              <p:cNvGrpSpPr>
                <a:grpSpLocks/>
              </p:cNvGrpSpPr>
              <p:nvPr/>
            </p:nvGrpSpPr>
            <p:grpSpPr bwMode="auto">
              <a:xfrm>
                <a:off x="6010572" y="3716583"/>
                <a:ext cx="2202846" cy="1704824"/>
                <a:chOff x="5722319" y="3356446"/>
                <a:chExt cx="2506381" cy="2082727"/>
              </a:xfrm>
            </p:grpSpPr>
            <p:sp>
              <p:nvSpPr>
                <p:cNvPr id="57" name="正方形/長方形 56"/>
                <p:cNvSpPr/>
                <p:nvPr/>
              </p:nvSpPr>
              <p:spPr>
                <a:xfrm>
                  <a:off x="5722319" y="4220462"/>
                  <a:ext cx="1728807" cy="7215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sp>
              <p:nvSpPr>
                <p:cNvPr id="58" name="直角三角形 57"/>
                <p:cNvSpPr/>
                <p:nvPr/>
              </p:nvSpPr>
              <p:spPr>
                <a:xfrm flipH="1">
                  <a:off x="5722319" y="3573619"/>
                  <a:ext cx="576269" cy="646843"/>
                </a:xfrm>
                <a:prstGeom prst="r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sp>
              <p:nvSpPr>
                <p:cNvPr id="59" name="直角三角形 58"/>
                <p:cNvSpPr/>
                <p:nvPr/>
              </p:nvSpPr>
              <p:spPr>
                <a:xfrm flipH="1">
                  <a:off x="6298588" y="3573619"/>
                  <a:ext cx="576268" cy="646843"/>
                </a:xfrm>
                <a:prstGeom prst="r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sp>
              <p:nvSpPr>
                <p:cNvPr id="60" name="直角三角形 59"/>
                <p:cNvSpPr/>
                <p:nvPr/>
              </p:nvSpPr>
              <p:spPr>
                <a:xfrm flipH="1">
                  <a:off x="6874856" y="3573619"/>
                  <a:ext cx="576269" cy="646843"/>
                </a:xfrm>
                <a:prstGeom prst="r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sp>
              <p:nvSpPr>
                <p:cNvPr id="62" name="正方形/長方形 61"/>
                <p:cNvSpPr/>
                <p:nvPr/>
              </p:nvSpPr>
              <p:spPr>
                <a:xfrm>
                  <a:off x="5936699" y="4365243"/>
                  <a:ext cx="291085" cy="214836"/>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sp>
              <p:nvSpPr>
                <p:cNvPr id="63" name="正方形/長方形 62"/>
                <p:cNvSpPr/>
                <p:nvPr/>
              </p:nvSpPr>
              <p:spPr>
                <a:xfrm>
                  <a:off x="6442163" y="4365243"/>
                  <a:ext cx="289118" cy="214836"/>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sp>
              <p:nvSpPr>
                <p:cNvPr id="64" name="正方形/長方形 63"/>
                <p:cNvSpPr/>
                <p:nvPr/>
              </p:nvSpPr>
              <p:spPr>
                <a:xfrm>
                  <a:off x="6947628" y="4365243"/>
                  <a:ext cx="287151" cy="214836"/>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sp>
              <p:nvSpPr>
                <p:cNvPr id="65" name="正方形/長方形 64"/>
                <p:cNvSpPr/>
                <p:nvPr/>
              </p:nvSpPr>
              <p:spPr>
                <a:xfrm>
                  <a:off x="7091203" y="3356446"/>
                  <a:ext cx="216347" cy="719235"/>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sp>
              <p:nvSpPr>
                <p:cNvPr id="66" name="正方形/長方形 65"/>
                <p:cNvSpPr/>
                <p:nvPr/>
              </p:nvSpPr>
              <p:spPr>
                <a:xfrm>
                  <a:off x="6442163" y="3356446"/>
                  <a:ext cx="218314" cy="719235"/>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cxnSp>
              <p:nvCxnSpPr>
                <p:cNvPr id="68" name="直線コネクタ 67"/>
                <p:cNvCxnSpPr/>
                <p:nvPr/>
              </p:nvCxnSpPr>
              <p:spPr>
                <a:xfrm rot="5400000">
                  <a:off x="5542891" y="4040654"/>
                  <a:ext cx="50439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rot="5400000">
                  <a:off x="5756890" y="3895873"/>
                  <a:ext cx="359617"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rot="5400000">
                  <a:off x="5615662" y="3968263"/>
                  <a:ext cx="50439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rot="5400000">
                  <a:off x="5830042" y="3681037"/>
                  <a:ext cx="50439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rot="5400000">
                  <a:off x="5902813" y="3608646"/>
                  <a:ext cx="50439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8247" name="テキスト ボックス 76"/>
                <p:cNvSpPr txBox="1">
                  <a:spLocks noChangeArrowheads="1"/>
                </p:cNvSpPr>
                <p:nvPr/>
              </p:nvSpPr>
              <p:spPr bwMode="auto">
                <a:xfrm>
                  <a:off x="7092280" y="4941168"/>
                  <a:ext cx="1136420" cy="4980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r>
                    <a:rPr lang="ja-JP" altLang="en-US" sz="1600" b="1"/>
                    <a:t>プラント</a:t>
                  </a:r>
                </a:p>
              </p:txBody>
            </p:sp>
            <p:sp>
              <p:nvSpPr>
                <p:cNvPr id="78" name="正方形/長方形 77"/>
                <p:cNvSpPr/>
                <p:nvPr/>
              </p:nvSpPr>
              <p:spPr>
                <a:xfrm>
                  <a:off x="7596668" y="4148072"/>
                  <a:ext cx="359922" cy="79396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sp>
              <p:nvSpPr>
                <p:cNvPr id="79" name="正方形/長方形 78"/>
                <p:cNvSpPr/>
                <p:nvPr/>
              </p:nvSpPr>
              <p:spPr>
                <a:xfrm>
                  <a:off x="7307550" y="4797251"/>
                  <a:ext cx="432693" cy="14478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grpSp>
          <p:sp>
            <p:nvSpPr>
              <p:cNvPr id="8214" name="テキスト ボックス 82"/>
              <p:cNvSpPr txBox="1">
                <a:spLocks noChangeArrowheads="1"/>
              </p:cNvSpPr>
              <p:nvPr/>
            </p:nvSpPr>
            <p:spPr bwMode="auto">
              <a:xfrm>
                <a:off x="4655728" y="4005064"/>
                <a:ext cx="1193559" cy="704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algn="ctr" eaLnBrk="1" hangingPunct="1"/>
                <a:r>
                  <a:rPr lang="ja-JP" altLang="en-US" sz="1600" b="1"/>
                  <a:t>高温発酵</a:t>
                </a:r>
                <a:endParaRPr lang="en-US" altLang="ja-JP" sz="1600" b="1"/>
              </a:p>
              <a:p>
                <a:pPr algn="ctr" eaLnBrk="1" hangingPunct="1"/>
                <a:r>
                  <a:rPr lang="ja-JP" altLang="en-US" sz="1600" b="1"/>
                  <a:t>蒸留</a:t>
                </a:r>
              </a:p>
            </p:txBody>
          </p:sp>
          <p:sp>
            <p:nvSpPr>
              <p:cNvPr id="8215" name="テキスト ボックス 83"/>
              <p:cNvSpPr txBox="1">
                <a:spLocks noChangeArrowheads="1"/>
              </p:cNvSpPr>
              <p:nvPr/>
            </p:nvSpPr>
            <p:spPr bwMode="auto">
              <a:xfrm>
                <a:off x="2627781" y="1628800"/>
                <a:ext cx="705698" cy="407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r>
                  <a:rPr lang="ja-JP" altLang="en-US" sz="1600" b="1"/>
                  <a:t>給油</a:t>
                </a:r>
              </a:p>
            </p:txBody>
          </p:sp>
          <p:sp>
            <p:nvSpPr>
              <p:cNvPr id="8216" name="テキスト ボックス 87"/>
              <p:cNvSpPr txBox="1">
                <a:spLocks noChangeArrowheads="1"/>
              </p:cNvSpPr>
              <p:nvPr/>
            </p:nvSpPr>
            <p:spPr bwMode="auto">
              <a:xfrm>
                <a:off x="1116799" y="2996951"/>
                <a:ext cx="1819461" cy="407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r>
                  <a:rPr lang="ja-JP" altLang="en-US" sz="1600" b="1"/>
                  <a:t>ガソリンスタンド</a:t>
                </a:r>
              </a:p>
            </p:txBody>
          </p:sp>
          <p:sp>
            <p:nvSpPr>
              <p:cNvPr id="89" name="下矢印 88"/>
              <p:cNvSpPr/>
              <p:nvPr/>
            </p:nvSpPr>
            <p:spPr>
              <a:xfrm rot="19074345">
                <a:off x="6033044" y="3252097"/>
                <a:ext cx="299047" cy="447284"/>
              </a:xfrm>
              <a:prstGeom prst="down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sp>
            <p:nvSpPr>
              <p:cNvPr id="90" name="下矢印 89"/>
              <p:cNvSpPr/>
              <p:nvPr/>
            </p:nvSpPr>
            <p:spPr>
              <a:xfrm flipV="1">
                <a:off x="1619927" y="3573224"/>
                <a:ext cx="359549" cy="863984"/>
              </a:xfrm>
              <a:prstGeom prst="down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sp>
            <p:nvSpPr>
              <p:cNvPr id="91" name="正方形/長方形 90"/>
              <p:cNvSpPr/>
              <p:nvPr/>
            </p:nvSpPr>
            <p:spPr>
              <a:xfrm>
                <a:off x="539552" y="5085195"/>
                <a:ext cx="1655999" cy="215997"/>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sp>
            <p:nvSpPr>
              <p:cNvPr id="93" name="フリーフォーム 92"/>
              <p:cNvSpPr/>
              <p:nvPr/>
            </p:nvSpPr>
            <p:spPr>
              <a:xfrm>
                <a:off x="539552" y="4628354"/>
                <a:ext cx="648225" cy="456840"/>
              </a:xfrm>
              <a:custGeom>
                <a:avLst/>
                <a:gdLst>
                  <a:gd name="connsiteX0" fmla="*/ 0 w 699247"/>
                  <a:gd name="connsiteY0" fmla="*/ 457200 h 457200"/>
                  <a:gd name="connsiteX1" fmla="*/ 215153 w 699247"/>
                  <a:gd name="connsiteY1" fmla="*/ 0 h 457200"/>
                  <a:gd name="connsiteX2" fmla="*/ 699247 w 699247"/>
                  <a:gd name="connsiteY2" fmla="*/ 0 h 457200"/>
                  <a:gd name="connsiteX3" fmla="*/ 699247 w 699247"/>
                  <a:gd name="connsiteY3" fmla="*/ 443753 h 457200"/>
                  <a:gd name="connsiteX4" fmla="*/ 0 w 699247"/>
                  <a:gd name="connsiteY4" fmla="*/ 45720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247" h="457200">
                    <a:moveTo>
                      <a:pt x="0" y="457200"/>
                    </a:moveTo>
                    <a:lnTo>
                      <a:pt x="215153" y="0"/>
                    </a:lnTo>
                    <a:lnTo>
                      <a:pt x="699247" y="0"/>
                    </a:lnTo>
                    <a:lnTo>
                      <a:pt x="699247" y="443753"/>
                    </a:lnTo>
                    <a:lnTo>
                      <a:pt x="0" y="457200"/>
                    </a:lnTo>
                    <a:close/>
                  </a:path>
                </a:pathLst>
              </a:cu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sp>
            <p:nvSpPr>
              <p:cNvPr id="97" name="フリーフォーム 96"/>
              <p:cNvSpPr/>
              <p:nvPr/>
            </p:nvSpPr>
            <p:spPr bwMode="auto">
              <a:xfrm>
                <a:off x="610424" y="4653203"/>
                <a:ext cx="369920" cy="349799"/>
              </a:xfrm>
              <a:custGeom>
                <a:avLst/>
                <a:gdLst>
                  <a:gd name="connsiteX0" fmla="*/ 188259 w 416859"/>
                  <a:gd name="connsiteY0" fmla="*/ 0 h 282388"/>
                  <a:gd name="connsiteX1" fmla="*/ 0 w 416859"/>
                  <a:gd name="connsiteY1" fmla="*/ 282388 h 282388"/>
                  <a:gd name="connsiteX2" fmla="*/ 403412 w 416859"/>
                  <a:gd name="connsiteY2" fmla="*/ 282388 h 282388"/>
                  <a:gd name="connsiteX3" fmla="*/ 416859 w 416859"/>
                  <a:gd name="connsiteY3" fmla="*/ 0 h 282388"/>
                  <a:gd name="connsiteX4" fmla="*/ 188259 w 416859"/>
                  <a:gd name="connsiteY4" fmla="*/ 0 h 2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859" h="282388">
                    <a:moveTo>
                      <a:pt x="188259" y="0"/>
                    </a:moveTo>
                    <a:lnTo>
                      <a:pt x="0" y="282388"/>
                    </a:lnTo>
                    <a:lnTo>
                      <a:pt x="403412" y="282388"/>
                    </a:lnTo>
                    <a:lnTo>
                      <a:pt x="416859" y="0"/>
                    </a:lnTo>
                    <a:lnTo>
                      <a:pt x="188259" y="0"/>
                    </a:lnTo>
                    <a:close/>
                  </a:path>
                </a:pathLst>
              </a:cu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grpSp>
            <p:nvGrpSpPr>
              <p:cNvPr id="8222" name="グループ化 27"/>
              <p:cNvGrpSpPr>
                <a:grpSpLocks/>
              </p:cNvGrpSpPr>
              <p:nvPr/>
            </p:nvGrpSpPr>
            <p:grpSpPr bwMode="auto">
              <a:xfrm>
                <a:off x="755576" y="5157192"/>
                <a:ext cx="319087" cy="330200"/>
                <a:chOff x="6084335" y="1124571"/>
                <a:chExt cx="432544" cy="432221"/>
              </a:xfrm>
            </p:grpSpPr>
            <p:sp>
              <p:nvSpPr>
                <p:cNvPr id="103" name="円/楕円 102"/>
                <p:cNvSpPr/>
                <p:nvPr/>
              </p:nvSpPr>
              <p:spPr>
                <a:xfrm>
                  <a:off x="6084403" y="1125406"/>
                  <a:ext cx="433499" cy="43035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104" name="円/楕円 103"/>
                <p:cNvSpPr/>
                <p:nvPr/>
              </p:nvSpPr>
              <p:spPr>
                <a:xfrm>
                  <a:off x="6157044" y="1197967"/>
                  <a:ext cx="290561" cy="2852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grpSp>
          <p:grpSp>
            <p:nvGrpSpPr>
              <p:cNvPr id="8223" name="グループ化 30"/>
              <p:cNvGrpSpPr>
                <a:grpSpLocks/>
              </p:cNvGrpSpPr>
              <p:nvPr/>
            </p:nvGrpSpPr>
            <p:grpSpPr bwMode="auto">
              <a:xfrm>
                <a:off x="1691680" y="5157192"/>
                <a:ext cx="319087" cy="330200"/>
                <a:chOff x="6084665" y="1124571"/>
                <a:chExt cx="432544" cy="432221"/>
              </a:xfrm>
            </p:grpSpPr>
            <p:sp>
              <p:nvSpPr>
                <p:cNvPr id="101" name="円/楕円 100"/>
                <p:cNvSpPr/>
                <p:nvPr/>
              </p:nvSpPr>
              <p:spPr>
                <a:xfrm>
                  <a:off x="6085815" y="1125406"/>
                  <a:ext cx="431155" cy="43035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sp>
              <p:nvSpPr>
                <p:cNvPr id="102" name="円/楕円 101"/>
                <p:cNvSpPr/>
                <p:nvPr/>
              </p:nvSpPr>
              <p:spPr>
                <a:xfrm>
                  <a:off x="6158456" y="1197967"/>
                  <a:ext cx="288217" cy="2852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600"/>
                </a:p>
              </p:txBody>
            </p:sp>
          </p:grpSp>
          <p:sp>
            <p:nvSpPr>
              <p:cNvPr id="105" name="正方形/長方形 104"/>
              <p:cNvSpPr/>
              <p:nvPr/>
            </p:nvSpPr>
            <p:spPr>
              <a:xfrm>
                <a:off x="971702" y="4653203"/>
                <a:ext cx="216074" cy="359356"/>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sp>
            <p:nvSpPr>
              <p:cNvPr id="106" name="正方形/長方形 105"/>
              <p:cNvSpPr/>
              <p:nvPr/>
            </p:nvSpPr>
            <p:spPr>
              <a:xfrm>
                <a:off x="1187777" y="4653203"/>
                <a:ext cx="1007775" cy="431992"/>
              </a:xfrm>
              <a:prstGeom prst="rect">
                <a:avLst/>
              </a:prstGeom>
              <a:solidFill>
                <a:schemeClr val="accent1">
                  <a:lumMod val="20000"/>
                  <a:lumOff val="8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sp>
            <p:nvSpPr>
              <p:cNvPr id="8226" name="テキスト ボックス 106"/>
              <p:cNvSpPr txBox="1">
                <a:spLocks noChangeArrowheads="1"/>
              </p:cNvSpPr>
              <p:nvPr/>
            </p:nvSpPr>
            <p:spPr bwMode="auto">
              <a:xfrm>
                <a:off x="1926952" y="3717033"/>
                <a:ext cx="705698" cy="407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r>
                  <a:rPr lang="ja-JP" altLang="en-US" sz="1600" b="1"/>
                  <a:t>混合</a:t>
                </a:r>
              </a:p>
            </p:txBody>
          </p:sp>
          <p:sp>
            <p:nvSpPr>
              <p:cNvPr id="8227" name="テキスト ボックス 107"/>
              <p:cNvSpPr txBox="1">
                <a:spLocks noChangeArrowheads="1"/>
              </p:cNvSpPr>
              <p:nvPr/>
            </p:nvSpPr>
            <p:spPr bwMode="auto">
              <a:xfrm>
                <a:off x="939042" y="5517232"/>
                <a:ext cx="1030939" cy="407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r>
                  <a:rPr lang="ja-JP" altLang="en-US" sz="1600" b="1"/>
                  <a:t>ガソリン</a:t>
                </a:r>
              </a:p>
            </p:txBody>
          </p:sp>
          <p:sp>
            <p:nvSpPr>
              <p:cNvPr id="109" name="円/楕円 108"/>
              <p:cNvSpPr/>
              <p:nvPr/>
            </p:nvSpPr>
            <p:spPr>
              <a:xfrm>
                <a:off x="6947473" y="981272"/>
                <a:ext cx="936901" cy="934708"/>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grpSp>
        <p:sp>
          <p:nvSpPr>
            <p:cNvPr id="8197" name="テキスト ボックス 111"/>
            <p:cNvSpPr txBox="1">
              <a:spLocks noChangeArrowheads="1"/>
            </p:cNvSpPr>
            <p:nvPr/>
          </p:nvSpPr>
          <p:spPr bwMode="auto">
            <a:xfrm>
              <a:off x="1331640" y="764704"/>
              <a:ext cx="1210491" cy="707974"/>
            </a:xfrm>
            <a:prstGeom prst="rect">
              <a:avLst/>
            </a:prstGeom>
            <a:noFill/>
            <a:ln w="38100">
              <a:solidFill>
                <a:srgbClr val="FF33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r>
                <a:rPr lang="ja-JP" altLang="en-US" sz="4000"/>
                <a:t>地消</a:t>
              </a:r>
            </a:p>
          </p:txBody>
        </p:sp>
        <p:sp>
          <p:nvSpPr>
            <p:cNvPr id="8198" name="正方形/長方形 112"/>
            <p:cNvSpPr>
              <a:spLocks noChangeArrowheads="1"/>
            </p:cNvSpPr>
            <p:nvPr/>
          </p:nvSpPr>
          <p:spPr bwMode="auto">
            <a:xfrm>
              <a:off x="5796135" y="4941168"/>
              <a:ext cx="1210491" cy="707974"/>
            </a:xfrm>
            <a:prstGeom prst="rect">
              <a:avLst/>
            </a:prstGeom>
            <a:noFill/>
            <a:ln w="38100">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p>
              <a:r>
                <a:rPr lang="ja-JP" altLang="en-US" sz="4000"/>
                <a:t>地産</a:t>
              </a:r>
            </a:p>
          </p:txBody>
        </p:sp>
      </p:grpSp>
      <p:sp>
        <p:nvSpPr>
          <p:cNvPr id="8195" name="テキスト ボックス 114"/>
          <p:cNvSpPr txBox="1">
            <a:spLocks noChangeArrowheads="1"/>
          </p:cNvSpPr>
          <p:nvPr/>
        </p:nvSpPr>
        <p:spPr bwMode="auto">
          <a:xfrm>
            <a:off x="0" y="36513"/>
            <a:ext cx="9144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algn="ctr" eaLnBrk="1" hangingPunct="1"/>
            <a:r>
              <a:rPr lang="ja-JP" altLang="en-US" sz="3200"/>
              <a:t>山口市内でのバイオエタノール生産とその利用</a:t>
            </a:r>
          </a:p>
        </p:txBody>
      </p:sp>
    </p:spTree>
    <p:extLst>
      <p:ext uri="{BB962C8B-B14F-4D97-AF65-F5344CB8AC3E}">
        <p14:creationId xmlns:p14="http://schemas.microsoft.com/office/powerpoint/2010/main" xmlns="" val="12525647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04664"/>
            <a:ext cx="8892480" cy="850106"/>
          </a:xfrm>
        </p:spPr>
        <p:txBody>
          <a:bodyPr>
            <a:normAutofit fontScale="90000"/>
          </a:bodyPr>
          <a:lstStyle/>
          <a:p>
            <a:r>
              <a:rPr kumimoji="1" lang="ja-JP" altLang="en-US" sz="3600" dirty="0" smtClean="0"/>
              <a:t>これまでの活動成果と国際協力推進事業の現状</a:t>
            </a:r>
            <a:endParaRPr kumimoji="1" lang="ja-JP" altLang="en-US" sz="3600" dirty="0"/>
          </a:p>
        </p:txBody>
      </p:sp>
      <p:sp>
        <p:nvSpPr>
          <p:cNvPr id="4" name="角丸四角形 3"/>
          <p:cNvSpPr/>
          <p:nvPr/>
        </p:nvSpPr>
        <p:spPr>
          <a:xfrm>
            <a:off x="791580" y="1268760"/>
            <a:ext cx="7560840" cy="7200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403648" y="1340768"/>
            <a:ext cx="5384807" cy="646331"/>
          </a:xfrm>
          <a:prstGeom prst="rect">
            <a:avLst/>
          </a:prstGeom>
          <a:noFill/>
        </p:spPr>
        <p:txBody>
          <a:bodyPr wrap="none" rtlCol="0">
            <a:spAutoFit/>
          </a:bodyPr>
          <a:lstStyle/>
          <a:p>
            <a:r>
              <a:rPr lang="ja-JP" altLang="en-US" dirty="0" smtClean="0"/>
              <a:t>第一回現地調査（２００９年７月）</a:t>
            </a:r>
            <a:endParaRPr lang="en-US" altLang="ja-JP" dirty="0" smtClean="0"/>
          </a:p>
          <a:p>
            <a:r>
              <a:rPr kumimoji="1" lang="ja-JP" altLang="en-US" dirty="0"/>
              <a:t>基本</a:t>
            </a:r>
            <a:r>
              <a:rPr kumimoji="1" lang="ja-JP" altLang="en-US" dirty="0" smtClean="0"/>
              <a:t>情報の収集と現地国際協力</a:t>
            </a:r>
            <a:r>
              <a:rPr kumimoji="1" lang="ja-JP" altLang="en-US" dirty="0"/>
              <a:t>関係者と</a:t>
            </a:r>
            <a:r>
              <a:rPr kumimoji="1" lang="ja-JP" altLang="en-US" dirty="0" smtClean="0"/>
              <a:t>の</a:t>
            </a:r>
            <a:r>
              <a:rPr kumimoji="1" lang="ja-JP" altLang="en-US" dirty="0"/>
              <a:t>意見交換</a:t>
            </a:r>
          </a:p>
        </p:txBody>
      </p:sp>
      <p:sp>
        <p:nvSpPr>
          <p:cNvPr id="10" name="角丸四角形 9"/>
          <p:cNvSpPr/>
          <p:nvPr/>
        </p:nvSpPr>
        <p:spPr>
          <a:xfrm>
            <a:off x="791580" y="2276872"/>
            <a:ext cx="7560840" cy="9361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331640" y="2276872"/>
            <a:ext cx="5158785" cy="923330"/>
          </a:xfrm>
          <a:prstGeom prst="rect">
            <a:avLst/>
          </a:prstGeom>
          <a:noFill/>
        </p:spPr>
        <p:txBody>
          <a:bodyPr wrap="none" rtlCol="0">
            <a:spAutoFit/>
          </a:bodyPr>
          <a:lstStyle/>
          <a:p>
            <a:r>
              <a:rPr lang="ja-JP" altLang="en-US" dirty="0" smtClean="0"/>
              <a:t>第ニ回現地調査（２００９年１１月）</a:t>
            </a:r>
            <a:endParaRPr lang="en-US" altLang="ja-JP" dirty="0" smtClean="0"/>
          </a:p>
          <a:p>
            <a:r>
              <a:rPr kumimoji="1" lang="ja-JP" altLang="en-US" dirty="0" smtClean="0"/>
              <a:t>ハノイ農業大学との国際共同セミナーを実施</a:t>
            </a:r>
            <a:endParaRPr kumimoji="1" lang="en-US" altLang="ja-JP" dirty="0" smtClean="0"/>
          </a:p>
          <a:p>
            <a:r>
              <a:rPr lang="ja-JP" altLang="en-US" dirty="0" smtClean="0"/>
              <a:t>大学間</a:t>
            </a:r>
            <a:r>
              <a:rPr lang="ja-JP" altLang="en-US" dirty="0"/>
              <a:t>で</a:t>
            </a:r>
            <a:r>
              <a:rPr lang="ja-JP" altLang="en-US" dirty="0" smtClean="0"/>
              <a:t>の共同プロジェクト実施に向けた関係構築</a:t>
            </a:r>
            <a:endParaRPr kumimoji="1" lang="ja-JP" altLang="en-US" dirty="0"/>
          </a:p>
        </p:txBody>
      </p:sp>
      <p:sp>
        <p:nvSpPr>
          <p:cNvPr id="12" name="角丸四角形 11"/>
          <p:cNvSpPr/>
          <p:nvPr/>
        </p:nvSpPr>
        <p:spPr>
          <a:xfrm>
            <a:off x="791580" y="3501008"/>
            <a:ext cx="7560840" cy="10081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259632" y="3501008"/>
            <a:ext cx="6120680" cy="923330"/>
          </a:xfrm>
          <a:prstGeom prst="rect">
            <a:avLst/>
          </a:prstGeom>
          <a:noFill/>
        </p:spPr>
        <p:txBody>
          <a:bodyPr wrap="square" rtlCol="0">
            <a:spAutoFit/>
          </a:bodyPr>
          <a:lstStyle/>
          <a:p>
            <a:r>
              <a:rPr lang="ja-JP" altLang="en-US" dirty="0" smtClean="0"/>
              <a:t>第三回現地調査（２０１１年３月）</a:t>
            </a:r>
            <a:endParaRPr lang="en-US" altLang="ja-JP" dirty="0" smtClean="0"/>
          </a:p>
          <a:p>
            <a:r>
              <a:rPr kumimoji="1" lang="ja-JP" altLang="en-US" dirty="0" smtClean="0"/>
              <a:t>ハノイ農業大学との具体的共同プロジェクトの発掘活動</a:t>
            </a:r>
            <a:endParaRPr kumimoji="1" lang="en-US" altLang="ja-JP" dirty="0" smtClean="0"/>
          </a:p>
          <a:p>
            <a:r>
              <a:rPr lang="ja-JP" altLang="en-US" dirty="0" smtClean="0"/>
              <a:t>ハノイ鉱山地質大学との大学間協力について意見交換</a:t>
            </a:r>
            <a:endParaRPr kumimoji="1" lang="ja-JP" altLang="en-US" dirty="0"/>
          </a:p>
        </p:txBody>
      </p:sp>
      <p:sp>
        <p:nvSpPr>
          <p:cNvPr id="14" name="角丸四角形 13"/>
          <p:cNvSpPr/>
          <p:nvPr/>
        </p:nvSpPr>
        <p:spPr>
          <a:xfrm>
            <a:off x="791580" y="4797152"/>
            <a:ext cx="7560840" cy="15841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1259632" y="4850576"/>
            <a:ext cx="5976664" cy="1477328"/>
          </a:xfrm>
          <a:prstGeom prst="rect">
            <a:avLst/>
          </a:prstGeom>
          <a:noFill/>
        </p:spPr>
        <p:txBody>
          <a:bodyPr wrap="square" rtlCol="0">
            <a:spAutoFit/>
          </a:bodyPr>
          <a:lstStyle/>
          <a:p>
            <a:r>
              <a:rPr lang="ja-JP" altLang="en-US" dirty="0" smtClean="0"/>
              <a:t>第四回現地調査（２０１１年１０月）</a:t>
            </a:r>
            <a:endParaRPr lang="en-US" altLang="ja-JP" dirty="0" smtClean="0"/>
          </a:p>
          <a:p>
            <a:r>
              <a:rPr kumimoji="1" lang="ja-JP" altLang="en-US" dirty="0" smtClean="0"/>
              <a:t>ハノイ農業大学との第二回国際共同セミナーを実施</a:t>
            </a:r>
            <a:endParaRPr kumimoji="1" lang="en-US" altLang="ja-JP" dirty="0" smtClean="0"/>
          </a:p>
          <a:p>
            <a:r>
              <a:rPr lang="ja-JP" altLang="en-US" dirty="0" smtClean="0"/>
              <a:t>ハノイ</a:t>
            </a:r>
            <a:r>
              <a:rPr lang="ja-JP" altLang="en-US" dirty="0"/>
              <a:t>農業</a:t>
            </a:r>
            <a:r>
              <a:rPr lang="ja-JP" altLang="en-US" dirty="0" smtClean="0"/>
              <a:t>大学との共同プロジェクトについての協議</a:t>
            </a:r>
            <a:endParaRPr lang="en-US" altLang="ja-JP" dirty="0" smtClean="0"/>
          </a:p>
          <a:p>
            <a:r>
              <a:rPr lang="ja-JP" altLang="en-US" dirty="0" smtClean="0"/>
              <a:t>ハノイ農業大学との大学間協力協定についての協議</a:t>
            </a:r>
            <a:endParaRPr lang="en-US" altLang="ja-JP" dirty="0" smtClean="0"/>
          </a:p>
          <a:p>
            <a:r>
              <a:rPr kumimoji="1" lang="ja-JP" altLang="en-US" dirty="0" smtClean="0"/>
              <a:t>ハノイ</a:t>
            </a:r>
            <a:r>
              <a:rPr kumimoji="1" lang="ja-JP" altLang="en-US" dirty="0"/>
              <a:t>鉱山</a:t>
            </a:r>
            <a:r>
              <a:rPr kumimoji="1" lang="ja-JP" altLang="en-US" dirty="0" smtClean="0"/>
              <a:t>地質大学との大学間協力の具体的内容を協議</a:t>
            </a:r>
            <a:endParaRPr kumimoji="1" lang="ja-JP" altLang="en-US" dirty="0"/>
          </a:p>
        </p:txBody>
      </p:sp>
      <p:sp>
        <p:nvSpPr>
          <p:cNvPr id="18" name="下矢印 17"/>
          <p:cNvSpPr/>
          <p:nvPr/>
        </p:nvSpPr>
        <p:spPr>
          <a:xfrm>
            <a:off x="4329684" y="1988840"/>
            <a:ext cx="484632"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下矢印 18"/>
          <p:cNvSpPr/>
          <p:nvPr/>
        </p:nvSpPr>
        <p:spPr>
          <a:xfrm>
            <a:off x="4329684" y="3212976"/>
            <a:ext cx="484632"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下矢印 19"/>
          <p:cNvSpPr/>
          <p:nvPr/>
        </p:nvSpPr>
        <p:spPr>
          <a:xfrm>
            <a:off x="4329684" y="4509120"/>
            <a:ext cx="484632"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xmlns="" val="15493197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052736"/>
            <a:ext cx="8229600" cy="1143000"/>
          </a:xfrm>
        </p:spPr>
        <p:txBody>
          <a:bodyPr>
            <a:normAutofit fontScale="90000"/>
          </a:bodyPr>
          <a:lstStyle/>
          <a:p>
            <a:r>
              <a:rPr lang="ja-JP" altLang="en-US" dirty="0"/>
              <a:t>ハノイ農業大学との大学間協定の</a:t>
            </a:r>
            <a:r>
              <a:rPr lang="ja-JP" altLang="en-US" dirty="0" smtClean="0"/>
              <a:t>締結</a:t>
            </a:r>
            <a:r>
              <a:rPr lang="en-US" altLang="ja-JP" dirty="0" smtClean="0"/>
              <a:t/>
            </a:r>
            <a:br>
              <a:rPr lang="en-US" altLang="ja-JP" dirty="0" smtClean="0"/>
            </a:br>
            <a:r>
              <a:rPr lang="ja-JP" altLang="en-US" dirty="0" smtClean="0"/>
              <a:t>（</a:t>
            </a:r>
            <a:r>
              <a:rPr lang="en-US" altLang="ja-JP" dirty="0" smtClean="0"/>
              <a:t>2012</a:t>
            </a:r>
            <a:r>
              <a:rPr lang="ja-JP" altLang="en-US" dirty="0" smtClean="0"/>
              <a:t>年</a:t>
            </a:r>
            <a:r>
              <a:rPr lang="en-US" altLang="ja-JP" dirty="0"/>
              <a:t>3</a:t>
            </a:r>
            <a:r>
              <a:rPr lang="ja-JP" altLang="en-US" dirty="0" smtClean="0"/>
              <a:t>月</a:t>
            </a:r>
            <a:r>
              <a:rPr lang="en-US" altLang="ja-JP" dirty="0" smtClean="0"/>
              <a:t>29</a:t>
            </a:r>
            <a:r>
              <a:rPr lang="ja-JP" altLang="en-US" dirty="0" smtClean="0"/>
              <a:t>日</a:t>
            </a:r>
            <a:r>
              <a:rPr lang="ja-JP" altLang="en-US" dirty="0" smtClean="0"/>
              <a:t>）</a:t>
            </a:r>
            <a:endParaRPr kumimoji="1" lang="ja-JP" altLang="en-US" dirty="0"/>
          </a:p>
        </p:txBody>
      </p:sp>
      <p:sp>
        <p:nvSpPr>
          <p:cNvPr id="3" name="コンテンツ プレースホルダー 2"/>
          <p:cNvSpPr>
            <a:spLocks noGrp="1"/>
          </p:cNvSpPr>
          <p:nvPr>
            <p:ph idx="1"/>
          </p:nvPr>
        </p:nvSpPr>
        <p:spPr>
          <a:xfrm>
            <a:off x="457200" y="2332037"/>
            <a:ext cx="8229600" cy="3689251"/>
          </a:xfrm>
        </p:spPr>
        <p:txBody>
          <a:bodyPr/>
          <a:lstStyle/>
          <a:p>
            <a:r>
              <a:rPr lang="ja-JP" altLang="ja-JP" dirty="0"/>
              <a:t>ハノイ農業大学と山口大学の包括連携協定</a:t>
            </a:r>
            <a:r>
              <a:rPr lang="ja-JP" altLang="ja-JP" dirty="0" smtClean="0"/>
              <a:t>（</a:t>
            </a:r>
            <a:r>
              <a:rPr lang="en-US" altLang="ja-JP" dirty="0" smtClean="0"/>
              <a:t>MOU</a:t>
            </a:r>
            <a:r>
              <a:rPr lang="ja-JP" altLang="ja-JP" dirty="0" smtClean="0"/>
              <a:t>）締結</a:t>
            </a:r>
            <a:endParaRPr lang="ja-JP" altLang="ja-JP" dirty="0"/>
          </a:p>
          <a:p>
            <a:r>
              <a:rPr lang="ja-JP" altLang="ja-JP" dirty="0"/>
              <a:t>　結局</a:t>
            </a:r>
            <a:r>
              <a:rPr lang="en-US" altLang="ja-JP" dirty="0"/>
              <a:t>2009</a:t>
            </a:r>
            <a:r>
              <a:rPr lang="ja-JP" altLang="ja-JP" dirty="0" smtClean="0"/>
              <a:t>年</a:t>
            </a:r>
            <a:r>
              <a:rPr lang="en-US" altLang="ja-JP" dirty="0" smtClean="0"/>
              <a:t>7</a:t>
            </a:r>
            <a:r>
              <a:rPr lang="ja-JP" altLang="ja-JP" dirty="0" smtClean="0"/>
              <a:t>月</a:t>
            </a:r>
            <a:r>
              <a:rPr lang="ja-JP" altLang="ja-JP" dirty="0"/>
              <a:t>から</a:t>
            </a:r>
            <a:r>
              <a:rPr lang="en-US" altLang="ja-JP" dirty="0"/>
              <a:t>4</a:t>
            </a:r>
            <a:r>
              <a:rPr lang="ja-JP" altLang="ja-JP" dirty="0"/>
              <a:t>回の訪越</a:t>
            </a:r>
            <a:r>
              <a:rPr lang="ja-JP" altLang="ja-JP" dirty="0" smtClean="0"/>
              <a:t>交渉</a:t>
            </a:r>
            <a:endParaRPr lang="ja-JP" altLang="ja-JP" dirty="0"/>
          </a:p>
          <a:p>
            <a:r>
              <a:rPr lang="en-US" altLang="ja-JP" dirty="0" err="1"/>
              <a:t>Rctor</a:t>
            </a:r>
            <a:r>
              <a:rPr lang="en-US" altLang="ja-JP" dirty="0"/>
              <a:t> Tran </a:t>
            </a:r>
            <a:r>
              <a:rPr lang="en-US" altLang="ja-JP" dirty="0" err="1"/>
              <a:t>Duc</a:t>
            </a:r>
            <a:r>
              <a:rPr lang="en-US" altLang="ja-JP" dirty="0"/>
              <a:t> </a:t>
            </a:r>
            <a:r>
              <a:rPr lang="en-US" altLang="ja-JP" dirty="0" err="1"/>
              <a:t>Vien</a:t>
            </a:r>
            <a:r>
              <a:rPr lang="en-US" altLang="ja-JP" dirty="0"/>
              <a:t> (Hanoi University of Agriculture </a:t>
            </a:r>
            <a:r>
              <a:rPr lang="ja-JP" altLang="ja-JP" dirty="0"/>
              <a:t>学長</a:t>
            </a:r>
            <a:r>
              <a:rPr lang="en-US" altLang="ja-JP" dirty="0" smtClean="0"/>
              <a:t>)</a:t>
            </a:r>
          </a:p>
          <a:p>
            <a:r>
              <a:rPr lang="ja-JP" altLang="en-US" dirty="0" smtClean="0"/>
              <a:t>丸本　卓也（山口大学　学長）</a:t>
            </a:r>
            <a:endParaRPr lang="ja-JP" altLang="ja-JP" dirty="0"/>
          </a:p>
        </p:txBody>
      </p:sp>
    </p:spTree>
    <p:extLst>
      <p:ext uri="{BB962C8B-B14F-4D97-AF65-F5344CB8AC3E}">
        <p14:creationId xmlns:p14="http://schemas.microsoft.com/office/powerpoint/2010/main" xmlns="" val="14991885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p:cNvSpPr>
          <p:nvPr>
            <p:ph type="title"/>
          </p:nvPr>
        </p:nvSpPr>
        <p:spPr/>
        <p:txBody>
          <a:bodyPr/>
          <a:lstStyle/>
          <a:p>
            <a:endParaRPr lang="ja-JP" altLang="en-US" smtClean="0"/>
          </a:p>
        </p:txBody>
      </p:sp>
      <p:sp>
        <p:nvSpPr>
          <p:cNvPr id="57347" name="Rectangle 3"/>
          <p:cNvSpPr>
            <a:spLocks noGrp="1"/>
          </p:cNvSpPr>
          <p:nvPr>
            <p:ph idx="1"/>
          </p:nvPr>
        </p:nvSpPr>
        <p:spPr/>
        <p:txBody>
          <a:bodyPr/>
          <a:lstStyle/>
          <a:p>
            <a:endParaRPr lang="ja-JP" altLang="en-US" smtClean="0"/>
          </a:p>
        </p:txBody>
      </p:sp>
      <p:pic>
        <p:nvPicPr>
          <p:cNvPr id="57348" name="Picture 4" descr="P329005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188640"/>
            <a:ext cx="8640960" cy="6480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98208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1764" y="620688"/>
            <a:ext cx="8820472" cy="1858218"/>
          </a:xfrm>
        </p:spPr>
        <p:txBody>
          <a:bodyPr>
            <a:normAutofit/>
          </a:bodyPr>
          <a:lstStyle/>
          <a:p>
            <a:r>
              <a:rPr lang="ja-JP" altLang="en-US" dirty="0"/>
              <a:t>第一回現地調査</a:t>
            </a:r>
            <a:r>
              <a:rPr lang="ja-JP" altLang="en-US" dirty="0" smtClean="0"/>
              <a:t>（</a:t>
            </a:r>
            <a:r>
              <a:rPr lang="en-US" altLang="ja-JP" dirty="0" smtClean="0"/>
              <a:t>2009</a:t>
            </a:r>
            <a:r>
              <a:rPr lang="ja-JP" altLang="en-US" dirty="0" smtClean="0"/>
              <a:t>年</a:t>
            </a:r>
            <a:r>
              <a:rPr lang="en-US" altLang="ja-JP" dirty="0" smtClean="0"/>
              <a:t>7</a:t>
            </a:r>
            <a:r>
              <a:rPr lang="ja-JP" altLang="en-US" dirty="0" smtClean="0"/>
              <a:t>月</a:t>
            </a:r>
            <a:r>
              <a:rPr lang="ja-JP" altLang="en-US" dirty="0"/>
              <a:t>）</a:t>
            </a:r>
            <a:r>
              <a:rPr lang="en-US" altLang="ja-JP" dirty="0"/>
              <a:t/>
            </a:r>
            <a:br>
              <a:rPr lang="en-US" altLang="ja-JP" dirty="0"/>
            </a:br>
            <a:r>
              <a:rPr lang="ja-JP" altLang="en-US" dirty="0"/>
              <a:t>基本情報の収集と現地国際協力関係者との</a:t>
            </a:r>
            <a:r>
              <a:rPr lang="ja-JP" altLang="en-US" dirty="0" smtClean="0"/>
              <a:t>意見</a:t>
            </a:r>
            <a:r>
              <a:rPr lang="ja-JP" altLang="en-US" dirty="0" smtClean="0"/>
              <a:t>交換</a:t>
            </a:r>
            <a:endParaRPr kumimoji="1" lang="ja-JP" altLang="en-US" dirty="0"/>
          </a:p>
        </p:txBody>
      </p:sp>
      <p:sp>
        <p:nvSpPr>
          <p:cNvPr id="3" name="コンテンツ プレースホルダー 2"/>
          <p:cNvSpPr>
            <a:spLocks noGrp="1"/>
          </p:cNvSpPr>
          <p:nvPr>
            <p:ph idx="1"/>
          </p:nvPr>
        </p:nvSpPr>
        <p:spPr>
          <a:xfrm>
            <a:off x="269776" y="2450127"/>
            <a:ext cx="8604448" cy="4147226"/>
          </a:xfrm>
        </p:spPr>
        <p:txBody>
          <a:bodyPr>
            <a:normAutofit lnSpcReduction="10000"/>
          </a:bodyPr>
          <a:lstStyle/>
          <a:p>
            <a:pPr>
              <a:buNone/>
            </a:pPr>
            <a:r>
              <a:rPr lang="ja-JP" altLang="en-US" dirty="0"/>
              <a:t>　</a:t>
            </a:r>
            <a:r>
              <a:rPr lang="ja-JP" altLang="en-US" dirty="0" smtClean="0"/>
              <a:t>国際</a:t>
            </a:r>
            <a:r>
              <a:rPr lang="ja-JP" altLang="en-US" dirty="0"/>
              <a:t>協力活動推進プラットフォームと連携して、ベトナム社会主義共和国の紅河デルタ地域における農業事情の調査及び灌漑施設などの整備状況等の現地調査を実施。また、ベトナムの日本大使館、ＪＩＣＡ、ハノイ農業大学、ハノイ鉱山地質大学、日本工営㈱現地事務所等において、ベトナム国における協働プロジェクトの実施の可能性や想定される協力分野に関して意見交換を実施。</a:t>
            </a:r>
            <a:endParaRPr lang="en-US" altLang="ja-JP" sz="1200" dirty="0"/>
          </a:p>
        </p:txBody>
      </p:sp>
    </p:spTree>
    <p:extLst>
      <p:ext uri="{BB962C8B-B14F-4D97-AF65-F5344CB8AC3E}">
        <p14:creationId xmlns:p14="http://schemas.microsoft.com/office/powerpoint/2010/main" xmlns="" val="611776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344" y="146"/>
            <a:ext cx="9133656" cy="68620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153828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908720"/>
            <a:ext cx="8229600" cy="1647056"/>
          </a:xfrm>
        </p:spPr>
        <p:txBody>
          <a:bodyPr>
            <a:normAutofit fontScale="90000"/>
          </a:bodyPr>
          <a:lstStyle/>
          <a:p>
            <a:r>
              <a:rPr lang="ja-JP" altLang="en-US" dirty="0" smtClean="0"/>
              <a:t>（</a:t>
            </a:r>
            <a:r>
              <a:rPr lang="en-US" altLang="ja-JP" dirty="0" smtClean="0"/>
              <a:t>2012</a:t>
            </a:r>
            <a:r>
              <a:rPr lang="ja-JP" altLang="en-US" dirty="0" smtClean="0"/>
              <a:t>年度</a:t>
            </a:r>
            <a:r>
              <a:rPr lang="ja-JP" altLang="en-US" dirty="0" smtClean="0"/>
              <a:t>）</a:t>
            </a:r>
            <a:r>
              <a:rPr lang="ja-JP" altLang="en-US" dirty="0"/>
              <a:t>ハノイ農業大学と産学共同国際協力チーム（仮称）によるパイロット試験事業の</a:t>
            </a:r>
            <a:r>
              <a:rPr lang="ja-JP" altLang="en-US" dirty="0" smtClean="0"/>
              <a:t>実施</a:t>
            </a:r>
            <a:endParaRPr kumimoji="1" lang="ja-JP" altLang="en-US" dirty="0"/>
          </a:p>
        </p:txBody>
      </p:sp>
      <p:sp>
        <p:nvSpPr>
          <p:cNvPr id="3" name="コンテンツ プレースホルダー 2"/>
          <p:cNvSpPr>
            <a:spLocks noGrp="1"/>
          </p:cNvSpPr>
          <p:nvPr>
            <p:ph idx="1"/>
          </p:nvPr>
        </p:nvSpPr>
        <p:spPr>
          <a:xfrm>
            <a:off x="457200" y="2564904"/>
            <a:ext cx="8229600" cy="3329211"/>
          </a:xfrm>
        </p:spPr>
        <p:txBody>
          <a:bodyPr>
            <a:normAutofit/>
          </a:bodyPr>
          <a:lstStyle/>
          <a:p>
            <a:r>
              <a:rPr lang="ja-JP" altLang="ja-JP" dirty="0"/>
              <a:t>ハノイから北東に約</a:t>
            </a:r>
            <a:r>
              <a:rPr lang="en-US" altLang="ja-JP" dirty="0"/>
              <a:t>70</a:t>
            </a:r>
            <a:r>
              <a:rPr lang="ja-JP" altLang="ja-JP" dirty="0"/>
              <a:t>ｋｍの</a:t>
            </a:r>
            <a:r>
              <a:rPr lang="en-US" altLang="ja-JP" dirty="0" err="1"/>
              <a:t>Bac</a:t>
            </a:r>
            <a:r>
              <a:rPr lang="en-US" altLang="ja-JP" dirty="0"/>
              <a:t> </a:t>
            </a:r>
            <a:r>
              <a:rPr lang="en-US" altLang="ja-JP" dirty="0" err="1"/>
              <a:t>Giang</a:t>
            </a:r>
            <a:r>
              <a:rPr lang="en-US" altLang="ja-JP" dirty="0"/>
              <a:t>(</a:t>
            </a:r>
            <a:r>
              <a:rPr lang="ja-JP" altLang="ja-JP" dirty="0"/>
              <a:t>バク　ザン県</a:t>
            </a:r>
            <a:r>
              <a:rPr lang="en-US" altLang="ja-JP" dirty="0" smtClean="0"/>
              <a:t>)</a:t>
            </a:r>
            <a:r>
              <a:rPr lang="ja-JP" altLang="ja-JP" dirty="0" err="1" smtClean="0"/>
              <a:t>。</a:t>
            </a:r>
            <a:r>
              <a:rPr lang="ja-JP" altLang="ja-JP" dirty="0"/>
              <a:t>ベトナム</a:t>
            </a:r>
            <a:r>
              <a:rPr lang="ja-JP" altLang="ja-JP" dirty="0" smtClean="0"/>
              <a:t>北部。</a:t>
            </a:r>
            <a:r>
              <a:rPr lang="ja-JP" altLang="ja-JP" dirty="0"/>
              <a:t>丘の周辺は人為的に切り取って家屋</a:t>
            </a:r>
            <a:r>
              <a:rPr lang="ja-JP" altLang="ja-JP" dirty="0" smtClean="0"/>
              <a:t>な</a:t>
            </a:r>
            <a:r>
              <a:rPr lang="ja-JP" altLang="en-US" dirty="0" smtClean="0"/>
              <a:t>ど</a:t>
            </a:r>
            <a:r>
              <a:rPr lang="ja-JP" altLang="ja-JP" dirty="0" smtClean="0"/>
              <a:t>住</a:t>
            </a:r>
            <a:r>
              <a:rPr lang="ja-JP" altLang="ja-JP" dirty="0"/>
              <a:t>用地とされて</a:t>
            </a:r>
            <a:r>
              <a:rPr lang="ja-JP" altLang="ja-JP" dirty="0" smtClean="0"/>
              <a:t>い</a:t>
            </a:r>
            <a:r>
              <a:rPr lang="ja-JP" altLang="en-US" dirty="0" smtClean="0"/>
              <a:t>る</a:t>
            </a:r>
            <a:r>
              <a:rPr lang="ja-JP" altLang="ja-JP" dirty="0" smtClean="0"/>
              <a:t>。</a:t>
            </a:r>
            <a:r>
              <a:rPr lang="ja-JP" altLang="ja-JP" dirty="0"/>
              <a:t>丘の薄い表土は風化によってもたらされて</a:t>
            </a:r>
            <a:r>
              <a:rPr lang="ja-JP" altLang="ja-JP" dirty="0" smtClean="0"/>
              <a:t>い</a:t>
            </a:r>
            <a:r>
              <a:rPr lang="ja-JP" altLang="en-US" dirty="0" smtClean="0"/>
              <a:t>る</a:t>
            </a:r>
            <a:r>
              <a:rPr lang="ja-JP" altLang="ja-JP" dirty="0" smtClean="0"/>
              <a:t>が</a:t>
            </a:r>
            <a:r>
              <a:rPr lang="ja-JP" altLang="ja-JP" dirty="0" smtClean="0"/>
              <a:t>、有機質</a:t>
            </a:r>
            <a:r>
              <a:rPr lang="ja-JP" altLang="ja-JP" dirty="0"/>
              <a:t>に乏しくキャッサバ畑になって</a:t>
            </a:r>
            <a:r>
              <a:rPr lang="ja-JP" altLang="ja-JP" dirty="0" smtClean="0"/>
              <a:t>い</a:t>
            </a:r>
            <a:r>
              <a:rPr lang="ja-JP" altLang="en-US" dirty="0" smtClean="0"/>
              <a:t>る</a:t>
            </a:r>
            <a:r>
              <a:rPr lang="ja-JP" altLang="ja-JP" dirty="0" smtClean="0"/>
              <a:t>。</a:t>
            </a:r>
            <a:r>
              <a:rPr lang="ja-JP" altLang="ja-JP" dirty="0"/>
              <a:t>森林はユーカリ</a:t>
            </a:r>
            <a:r>
              <a:rPr lang="ja-JP" altLang="ja-JP" dirty="0" smtClean="0"/>
              <a:t>など</a:t>
            </a:r>
            <a:r>
              <a:rPr lang="ja-JP" altLang="en-US" dirty="0" smtClean="0"/>
              <a:t>。</a:t>
            </a:r>
            <a:endParaRPr lang="ja-JP" altLang="ja-JP" dirty="0"/>
          </a:p>
          <a:p>
            <a:endParaRPr kumimoji="1" lang="ja-JP" altLang="en-US" dirty="0"/>
          </a:p>
        </p:txBody>
      </p:sp>
    </p:spTree>
    <p:extLst>
      <p:ext uri="{BB962C8B-B14F-4D97-AF65-F5344CB8AC3E}">
        <p14:creationId xmlns:p14="http://schemas.microsoft.com/office/powerpoint/2010/main" xmlns="" val="21700132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698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052682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844824"/>
            <a:ext cx="8229600" cy="1143000"/>
          </a:xfrm>
        </p:spPr>
        <p:txBody>
          <a:bodyPr>
            <a:normAutofit fontScale="90000"/>
          </a:bodyPr>
          <a:lstStyle/>
          <a:p>
            <a:r>
              <a:rPr lang="ja-JP" altLang="en-US" dirty="0"/>
              <a:t>（２０１２年度）ハノイ農業大学と産学共同国際協力チーム（仮称）によるパイロット試験事業の実施</a:t>
            </a:r>
            <a:r>
              <a:rPr lang="en-US" altLang="ja-JP" dirty="0"/>
              <a:t/>
            </a:r>
            <a:br>
              <a:rPr lang="en-US" altLang="ja-JP" dirty="0"/>
            </a:br>
            <a:endParaRPr kumimoji="1" lang="ja-JP" altLang="en-US" dirty="0"/>
          </a:p>
        </p:txBody>
      </p:sp>
      <p:sp>
        <p:nvSpPr>
          <p:cNvPr id="3" name="コンテンツ プレースホルダー 2"/>
          <p:cNvSpPr>
            <a:spLocks noGrp="1"/>
          </p:cNvSpPr>
          <p:nvPr>
            <p:ph idx="1"/>
          </p:nvPr>
        </p:nvSpPr>
        <p:spPr>
          <a:xfrm>
            <a:off x="457200" y="3068961"/>
            <a:ext cx="8229600" cy="1800200"/>
          </a:xfrm>
        </p:spPr>
        <p:txBody>
          <a:bodyPr>
            <a:normAutofit/>
          </a:bodyPr>
          <a:lstStyle/>
          <a:p>
            <a:pPr>
              <a:buNone/>
            </a:pPr>
            <a:r>
              <a:rPr lang="ja-JP" altLang="en-US" dirty="0" smtClean="0"/>
              <a:t>　</a:t>
            </a:r>
            <a:r>
              <a:rPr lang="ja-JP" altLang="ja-JP" dirty="0" smtClean="0"/>
              <a:t>キャッサバ</a:t>
            </a:r>
            <a:r>
              <a:rPr lang="ja-JP" altLang="ja-JP" dirty="0"/>
              <a:t>畑用に開墾された部分を利用して緑化試験をすることに</a:t>
            </a:r>
            <a:r>
              <a:rPr lang="ja-JP" altLang="ja-JP" dirty="0" smtClean="0"/>
              <a:t>な</a:t>
            </a:r>
            <a:r>
              <a:rPr lang="ja-JP" altLang="en-US" dirty="0" smtClean="0"/>
              <a:t>っ</a:t>
            </a:r>
            <a:r>
              <a:rPr lang="ja-JP" altLang="ja-JP" dirty="0" smtClean="0"/>
              <a:t>た。</a:t>
            </a:r>
            <a:endParaRPr lang="en-US" altLang="ja-JP" dirty="0" smtClean="0"/>
          </a:p>
          <a:p>
            <a:pPr>
              <a:buNone/>
            </a:pPr>
            <a:r>
              <a:rPr lang="ja-JP" altLang="en-US" dirty="0" smtClean="0"/>
              <a:t>　</a:t>
            </a:r>
            <a:r>
              <a:rPr lang="ja-JP" altLang="ja-JP" dirty="0" smtClean="0"/>
              <a:t>マルタクシート</a:t>
            </a:r>
            <a:r>
              <a:rPr lang="ja-JP" altLang="ja-JP" dirty="0"/>
              <a:t>を</a:t>
            </a:r>
            <a:r>
              <a:rPr lang="en-US" altLang="ja-JP" dirty="0"/>
              <a:t>60</a:t>
            </a:r>
            <a:r>
              <a:rPr lang="ja-JP" altLang="ja-JP" dirty="0"/>
              <a:t>㎡</a:t>
            </a:r>
            <a:r>
              <a:rPr lang="ja-JP" altLang="ja-JP" dirty="0" smtClean="0"/>
              <a:t>敷設。</a:t>
            </a:r>
            <a:endParaRPr lang="ja-JP" altLang="ja-JP" dirty="0"/>
          </a:p>
          <a:p>
            <a:pPr marL="0" indent="0">
              <a:buNone/>
            </a:pPr>
            <a:endParaRPr lang="ja-JP" altLang="ja-JP" dirty="0"/>
          </a:p>
          <a:p>
            <a:endParaRPr kumimoji="1" lang="ja-JP" altLang="en-US" dirty="0"/>
          </a:p>
        </p:txBody>
      </p:sp>
    </p:spTree>
    <p:extLst>
      <p:ext uri="{BB962C8B-B14F-4D97-AF65-F5344CB8AC3E}">
        <p14:creationId xmlns:p14="http://schemas.microsoft.com/office/powerpoint/2010/main" xmlns="" val="7609662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p:cNvSpPr>
          <p:nvPr>
            <p:ph type="title"/>
          </p:nvPr>
        </p:nvSpPr>
        <p:spPr/>
        <p:txBody>
          <a:bodyPr/>
          <a:lstStyle/>
          <a:p>
            <a:endParaRPr lang="ja-JP" altLang="en-US" smtClean="0"/>
          </a:p>
        </p:txBody>
      </p:sp>
      <p:sp>
        <p:nvSpPr>
          <p:cNvPr id="62467" name="Rectangle 3"/>
          <p:cNvSpPr>
            <a:spLocks noGrp="1"/>
          </p:cNvSpPr>
          <p:nvPr>
            <p:ph idx="1"/>
          </p:nvPr>
        </p:nvSpPr>
        <p:spPr/>
        <p:txBody>
          <a:bodyPr/>
          <a:lstStyle/>
          <a:p>
            <a:endParaRPr lang="ja-JP" altLang="en-US" smtClean="0"/>
          </a:p>
        </p:txBody>
      </p:sp>
      <p:pic>
        <p:nvPicPr>
          <p:cNvPr id="62468" name="Picture 4" descr="P330008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7524" y="431286"/>
            <a:ext cx="8568952" cy="64267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761341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698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113315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91264" cy="850106"/>
          </a:xfrm>
        </p:spPr>
        <p:txBody>
          <a:bodyPr>
            <a:normAutofit/>
          </a:bodyPr>
          <a:lstStyle/>
          <a:p>
            <a:r>
              <a:rPr kumimoji="1" lang="ja-JP" altLang="en-US" dirty="0" smtClean="0"/>
              <a:t>今後に期待される展開</a:t>
            </a:r>
            <a:endParaRPr kumimoji="1" lang="ja-JP" altLang="en-US" dirty="0"/>
          </a:p>
        </p:txBody>
      </p:sp>
      <p:sp>
        <p:nvSpPr>
          <p:cNvPr id="10" name="角丸四角形 9"/>
          <p:cNvSpPr/>
          <p:nvPr/>
        </p:nvSpPr>
        <p:spPr>
          <a:xfrm>
            <a:off x="179512" y="1183978"/>
            <a:ext cx="8712968" cy="13809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251520" y="1196752"/>
            <a:ext cx="8640960" cy="1384995"/>
          </a:xfrm>
          <a:prstGeom prst="rect">
            <a:avLst/>
          </a:prstGeom>
          <a:noFill/>
        </p:spPr>
        <p:txBody>
          <a:bodyPr wrap="square" rtlCol="0">
            <a:spAutoFit/>
          </a:bodyPr>
          <a:lstStyle/>
          <a:p>
            <a:r>
              <a:rPr kumimoji="1" lang="ja-JP" altLang="en-US" sz="2800" dirty="0" smtClean="0"/>
              <a:t>･</a:t>
            </a:r>
            <a:r>
              <a:rPr lang="ja-JP" altLang="en-US" sz="2800" dirty="0"/>
              <a:t> </a:t>
            </a:r>
            <a:r>
              <a:rPr lang="ja-JP" altLang="en-US" sz="2800" dirty="0" smtClean="0"/>
              <a:t>（</a:t>
            </a:r>
            <a:r>
              <a:rPr lang="en-US" altLang="ja-JP" sz="2800" dirty="0" smtClean="0"/>
              <a:t>2012</a:t>
            </a:r>
            <a:r>
              <a:rPr lang="ja-JP" altLang="en-US" sz="2800" dirty="0" smtClean="0"/>
              <a:t>年度中</a:t>
            </a:r>
            <a:r>
              <a:rPr lang="ja-JP" altLang="en-US" sz="2800" dirty="0"/>
              <a:t>）</a:t>
            </a:r>
            <a:r>
              <a:rPr kumimoji="1" lang="ja-JP" altLang="en-US" sz="2800" dirty="0" smtClean="0"/>
              <a:t>ハノイ農業大学と産学共同国際協力チーム（仮称）によるパイロット試験事業の実施</a:t>
            </a:r>
            <a:endParaRPr kumimoji="1" lang="en-US" altLang="ja-JP" sz="2800" dirty="0" smtClean="0"/>
          </a:p>
          <a:p>
            <a:r>
              <a:rPr lang="ja-JP" altLang="en-US" sz="2800" dirty="0" smtClean="0"/>
              <a:t>･ハノイ</a:t>
            </a:r>
            <a:r>
              <a:rPr lang="ja-JP" altLang="en-US" sz="2800" dirty="0"/>
              <a:t>鉱山</a:t>
            </a:r>
            <a:r>
              <a:rPr lang="ja-JP" altLang="en-US" sz="2800" dirty="0" smtClean="0"/>
              <a:t>地質大学との交換留学、研究者の相互交流</a:t>
            </a:r>
            <a:endParaRPr kumimoji="1" lang="ja-JP" altLang="en-US" sz="2800" dirty="0"/>
          </a:p>
        </p:txBody>
      </p:sp>
      <p:sp>
        <p:nvSpPr>
          <p:cNvPr id="12" name="角丸四角形 11"/>
          <p:cNvSpPr/>
          <p:nvPr/>
        </p:nvSpPr>
        <p:spPr>
          <a:xfrm>
            <a:off x="179512" y="2852936"/>
            <a:ext cx="8712968" cy="12961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323528" y="2780928"/>
            <a:ext cx="7056784" cy="1384995"/>
          </a:xfrm>
          <a:prstGeom prst="rect">
            <a:avLst/>
          </a:prstGeom>
          <a:noFill/>
        </p:spPr>
        <p:txBody>
          <a:bodyPr wrap="square" rtlCol="0">
            <a:spAutoFit/>
          </a:bodyPr>
          <a:lstStyle/>
          <a:p>
            <a:r>
              <a:rPr kumimoji="1" lang="en-US" altLang="ja-JP" sz="2800" dirty="0" smtClean="0"/>
              <a:t>ODA</a:t>
            </a:r>
            <a:r>
              <a:rPr kumimoji="1" lang="ja-JP" altLang="en-US" sz="2800" dirty="0" smtClean="0"/>
              <a:t>と</a:t>
            </a:r>
            <a:r>
              <a:rPr kumimoji="1" lang="ja-JP" altLang="en-US" sz="2800" dirty="0" smtClean="0"/>
              <a:t>の連携による国際協力への参画</a:t>
            </a:r>
            <a:endParaRPr kumimoji="1" lang="en-US" altLang="ja-JP" sz="2800" dirty="0" smtClean="0"/>
          </a:p>
          <a:p>
            <a:r>
              <a:rPr lang="ja-JP" altLang="en-US" sz="2800" dirty="0" smtClean="0"/>
              <a:t>･</a:t>
            </a:r>
            <a:r>
              <a:rPr lang="ja-JP" altLang="en-US" sz="2800" dirty="0"/>
              <a:t>草の</a:t>
            </a:r>
            <a:r>
              <a:rPr lang="ja-JP" altLang="en-US" sz="2800" dirty="0" smtClean="0"/>
              <a:t>根技術協力事業</a:t>
            </a:r>
            <a:r>
              <a:rPr lang="ja-JP" altLang="en-US" sz="2800" dirty="0"/>
              <a:t>へ</a:t>
            </a:r>
            <a:r>
              <a:rPr lang="ja-JP" altLang="en-US" sz="2800" dirty="0" smtClean="0"/>
              <a:t>の主体的参画</a:t>
            </a:r>
            <a:endParaRPr lang="en-US" altLang="ja-JP" sz="2800" dirty="0" smtClean="0"/>
          </a:p>
          <a:p>
            <a:r>
              <a:rPr kumimoji="1" lang="ja-JP" altLang="en-US" sz="2800" dirty="0" smtClean="0"/>
              <a:t>･国際科学技術協力への主体的参画</a:t>
            </a:r>
            <a:endParaRPr kumimoji="1" lang="ja-JP" altLang="en-US" sz="2800" dirty="0"/>
          </a:p>
        </p:txBody>
      </p:sp>
      <p:sp>
        <p:nvSpPr>
          <p:cNvPr id="14" name="角丸四角形 13"/>
          <p:cNvSpPr/>
          <p:nvPr/>
        </p:nvSpPr>
        <p:spPr>
          <a:xfrm>
            <a:off x="215516" y="4437112"/>
            <a:ext cx="8712968" cy="20882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179512" y="4365104"/>
            <a:ext cx="8748464" cy="2246769"/>
          </a:xfrm>
          <a:prstGeom prst="rect">
            <a:avLst/>
          </a:prstGeom>
          <a:noFill/>
        </p:spPr>
        <p:txBody>
          <a:bodyPr wrap="square" rtlCol="0">
            <a:spAutoFit/>
          </a:bodyPr>
          <a:lstStyle/>
          <a:p>
            <a:r>
              <a:rPr kumimoji="1" lang="ja-JP" altLang="en-US" sz="2800" dirty="0" smtClean="0"/>
              <a:t>･山口大学の国際化推進への貢献（日本人学生の国際化推進、</a:t>
            </a:r>
            <a:r>
              <a:rPr lang="ja-JP" altLang="en-US" sz="2800" dirty="0"/>
              <a:t>留学生の</a:t>
            </a:r>
            <a:r>
              <a:rPr lang="ja-JP" altLang="en-US" sz="2800" dirty="0" smtClean="0"/>
              <a:t>受入れ</a:t>
            </a:r>
            <a:r>
              <a:rPr lang="ja-JP" altLang="en-US" sz="2800" dirty="0"/>
              <a:t>拡大</a:t>
            </a:r>
            <a:r>
              <a:rPr kumimoji="1" lang="ja-JP" altLang="en-US" sz="2800" dirty="0" smtClean="0"/>
              <a:t>）</a:t>
            </a:r>
            <a:endParaRPr kumimoji="1" lang="en-US" altLang="ja-JP" sz="2800" dirty="0" smtClean="0"/>
          </a:p>
          <a:p>
            <a:r>
              <a:rPr kumimoji="1" lang="ja-JP" altLang="en-US" sz="2800" dirty="0" smtClean="0"/>
              <a:t>･研究レベル･教育レベルでの国際化推進（英語授業の拡大、教員の相互受け入れ）</a:t>
            </a:r>
            <a:endParaRPr kumimoji="1" lang="en-US" altLang="ja-JP" sz="2800" dirty="0" smtClean="0"/>
          </a:p>
          <a:p>
            <a:r>
              <a:rPr kumimoji="1" lang="ja-JP" altLang="en-US" sz="2800" dirty="0" smtClean="0"/>
              <a:t>･地元企業や県との連携強化による</a:t>
            </a:r>
            <a:r>
              <a:rPr lang="ja-JP" altLang="en-US" sz="2800" dirty="0" smtClean="0"/>
              <a:t>山口県</a:t>
            </a:r>
            <a:r>
              <a:rPr lang="ja-JP" altLang="en-US" sz="2800" dirty="0"/>
              <a:t>の</a:t>
            </a:r>
            <a:r>
              <a:rPr lang="ja-JP" altLang="en-US" sz="2800" dirty="0" smtClean="0"/>
              <a:t>国際化推進</a:t>
            </a:r>
            <a:endParaRPr kumimoji="1" lang="ja-JP" altLang="en-US" sz="2800" dirty="0"/>
          </a:p>
        </p:txBody>
      </p:sp>
      <p:sp>
        <p:nvSpPr>
          <p:cNvPr id="19" name="下矢印 18"/>
          <p:cNvSpPr/>
          <p:nvPr/>
        </p:nvSpPr>
        <p:spPr>
          <a:xfrm>
            <a:off x="4329684" y="2564904"/>
            <a:ext cx="484632"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下矢印 19"/>
          <p:cNvSpPr/>
          <p:nvPr/>
        </p:nvSpPr>
        <p:spPr>
          <a:xfrm>
            <a:off x="4329684" y="4149080"/>
            <a:ext cx="484632"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xmlns="" val="6168069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ctrTitle"/>
          </p:nvPr>
        </p:nvSpPr>
        <p:spPr>
          <a:xfrm>
            <a:off x="1583743" y="2693988"/>
            <a:ext cx="5976515" cy="1470025"/>
          </a:xfrm>
        </p:spPr>
        <p:txBody>
          <a:bodyPr/>
          <a:lstStyle/>
          <a:p>
            <a:pPr eaLnBrk="1" hangingPunct="1"/>
            <a:r>
              <a:rPr lang="ja-JP" altLang="en-US" dirty="0" smtClean="0"/>
              <a:t>ご静聴ありがとうございました</a:t>
            </a:r>
          </a:p>
        </p:txBody>
      </p:sp>
    </p:spTree>
    <p:extLst>
      <p:ext uri="{BB962C8B-B14F-4D97-AF65-F5344CB8AC3E}">
        <p14:creationId xmlns:p14="http://schemas.microsoft.com/office/powerpoint/2010/main" xmlns="" val="21081111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274638"/>
            <a:ext cx="8363272" cy="2506290"/>
          </a:xfrm>
        </p:spPr>
        <p:txBody>
          <a:bodyPr>
            <a:normAutofit/>
          </a:bodyPr>
          <a:lstStyle/>
          <a:p>
            <a:r>
              <a:rPr kumimoji="1" lang="ja-JP" altLang="en-US" dirty="0" smtClean="0"/>
              <a:t>関係者リスト</a:t>
            </a:r>
            <a:r>
              <a:rPr kumimoji="1" lang="ja-JP" altLang="en-US" dirty="0" smtClean="0"/>
              <a:t>（</a:t>
            </a:r>
            <a:r>
              <a:rPr kumimoji="1" lang="en-US" altLang="ja-JP" dirty="0" smtClean="0"/>
              <a:t>1</a:t>
            </a:r>
            <a:r>
              <a:rPr lang="ja-JP" altLang="en-US" dirty="0" smtClean="0"/>
              <a:t>）</a:t>
            </a:r>
            <a:r>
              <a:rPr lang="en-US" altLang="ja-JP" dirty="0" smtClean="0"/>
              <a:t/>
            </a:r>
            <a:br>
              <a:rPr lang="en-US" altLang="ja-JP" dirty="0" smtClean="0"/>
            </a:br>
            <a:r>
              <a:rPr lang="ja-JP" altLang="en-US" dirty="0" smtClean="0"/>
              <a:t>第一回</a:t>
            </a:r>
            <a:r>
              <a:rPr lang="ja-JP" altLang="en-US" dirty="0"/>
              <a:t>現地調査</a:t>
            </a:r>
            <a:r>
              <a:rPr lang="ja-JP" altLang="en-US" dirty="0" smtClean="0"/>
              <a:t>（</a:t>
            </a:r>
            <a:r>
              <a:rPr lang="en-US" altLang="ja-JP" dirty="0" smtClean="0"/>
              <a:t>2009</a:t>
            </a:r>
            <a:r>
              <a:rPr lang="ja-JP" altLang="en-US" dirty="0" smtClean="0"/>
              <a:t>年</a:t>
            </a:r>
            <a:r>
              <a:rPr lang="en-US" altLang="ja-JP" dirty="0"/>
              <a:t>7</a:t>
            </a:r>
            <a:r>
              <a:rPr lang="ja-JP" altLang="en-US" dirty="0"/>
              <a:t>月）</a:t>
            </a:r>
            <a:r>
              <a:rPr lang="en-US" altLang="ja-JP" dirty="0"/>
              <a:t>4</a:t>
            </a:r>
            <a:r>
              <a:rPr lang="ja-JP" altLang="en-US" dirty="0"/>
              <a:t>名</a:t>
            </a:r>
            <a:endParaRPr lang="en-US" altLang="ja-JP" dirty="0"/>
          </a:p>
        </p:txBody>
      </p:sp>
      <p:sp>
        <p:nvSpPr>
          <p:cNvPr id="3" name="コンテンツ プレースホルダ 2"/>
          <p:cNvSpPr>
            <a:spLocks noGrp="1"/>
          </p:cNvSpPr>
          <p:nvPr>
            <p:ph idx="1"/>
          </p:nvPr>
        </p:nvSpPr>
        <p:spPr>
          <a:xfrm>
            <a:off x="467544" y="3068960"/>
            <a:ext cx="8064896" cy="2664296"/>
          </a:xfrm>
        </p:spPr>
        <p:txBody>
          <a:bodyPr>
            <a:normAutofit fontScale="92500" lnSpcReduction="10000"/>
          </a:bodyPr>
          <a:lstStyle/>
          <a:p>
            <a:r>
              <a:rPr lang="ja-JP" altLang="ja-JP" dirty="0" smtClean="0"/>
              <a:t>岡村悦男</a:t>
            </a:r>
            <a:r>
              <a:rPr lang="ja-JP" altLang="en-US" dirty="0" smtClean="0"/>
              <a:t>　　水土里</a:t>
            </a:r>
            <a:r>
              <a:rPr lang="ja-JP" altLang="ja-JP" dirty="0" smtClean="0"/>
              <a:t>ネット山口専務</a:t>
            </a:r>
            <a:r>
              <a:rPr lang="ja-JP" altLang="ja-JP" dirty="0"/>
              <a:t>理事　</a:t>
            </a:r>
          </a:p>
          <a:p>
            <a:pPr lvl="0"/>
            <a:r>
              <a:rPr lang="ja-JP" altLang="ja-JP" dirty="0" smtClean="0"/>
              <a:t>原田博</a:t>
            </a:r>
            <a:r>
              <a:rPr lang="ja-JP" altLang="en-US" dirty="0" smtClean="0"/>
              <a:t>　　　</a:t>
            </a:r>
            <a:r>
              <a:rPr lang="ja-JP" altLang="ja-JP" dirty="0"/>
              <a:t>山口大学客員教授</a:t>
            </a:r>
            <a:endParaRPr lang="en-US" altLang="ja-JP" dirty="0"/>
          </a:p>
          <a:p>
            <a:pPr>
              <a:buNone/>
            </a:pPr>
            <a:r>
              <a:rPr lang="ja-JP" altLang="en-US" dirty="0" smtClean="0"/>
              <a:t>　　　　　</a:t>
            </a:r>
            <a:r>
              <a:rPr lang="ja-JP" altLang="en-US" dirty="0"/>
              <a:t>　</a:t>
            </a:r>
            <a:r>
              <a:rPr lang="ja-JP" altLang="en-US" dirty="0" smtClean="0"/>
              <a:t>　　（</a:t>
            </a:r>
            <a:r>
              <a:rPr lang="ja-JP" altLang="ja-JP" dirty="0" smtClean="0"/>
              <a:t>ライト</a:t>
            </a:r>
            <a:r>
              <a:rPr lang="ja-JP" altLang="ja-JP" dirty="0"/>
              <a:t>工業株式</a:t>
            </a:r>
            <a:r>
              <a:rPr lang="ja-JP" altLang="ja-JP" dirty="0" smtClean="0"/>
              <a:t>会社顧問</a:t>
            </a:r>
            <a:r>
              <a:rPr lang="ja-JP" altLang="en-US" dirty="0" smtClean="0"/>
              <a:t>）</a:t>
            </a:r>
            <a:r>
              <a:rPr lang="ja-JP" altLang="ja-JP" dirty="0"/>
              <a:t>　</a:t>
            </a:r>
          </a:p>
          <a:p>
            <a:r>
              <a:rPr lang="ja-JP" altLang="ja-JP" dirty="0" smtClean="0"/>
              <a:t>河内義文</a:t>
            </a:r>
            <a:r>
              <a:rPr lang="ja-JP" altLang="en-US" dirty="0" smtClean="0"/>
              <a:t>　　</a:t>
            </a:r>
            <a:r>
              <a:rPr lang="en-US" altLang="ja-JP" dirty="0" smtClean="0"/>
              <a:t>Ks </a:t>
            </a:r>
            <a:r>
              <a:rPr lang="en-US" altLang="ja-JP" dirty="0"/>
              <a:t>Lab </a:t>
            </a:r>
            <a:r>
              <a:rPr lang="ja-JP" altLang="ja-JP" dirty="0"/>
              <a:t>代表</a:t>
            </a:r>
            <a:r>
              <a:rPr lang="ja-JP" altLang="ja-JP" dirty="0" smtClean="0"/>
              <a:t>取締役</a:t>
            </a:r>
            <a:r>
              <a:rPr lang="ja-JP" altLang="en-US" dirty="0" smtClean="0"/>
              <a:t>　</a:t>
            </a:r>
            <a:endParaRPr lang="ja-JP" altLang="ja-JP" dirty="0"/>
          </a:p>
          <a:p>
            <a:r>
              <a:rPr lang="ja-JP" altLang="ja-JP" dirty="0" smtClean="0"/>
              <a:t>十郎正義</a:t>
            </a:r>
            <a:r>
              <a:rPr lang="ja-JP" altLang="en-US" dirty="0" smtClean="0"/>
              <a:t>　　</a:t>
            </a:r>
            <a:r>
              <a:rPr lang="ja-JP" altLang="ja-JP" dirty="0" smtClean="0"/>
              <a:t>山口大学経済学部</a:t>
            </a:r>
            <a:r>
              <a:rPr lang="ja-JP" altLang="en-US" dirty="0" smtClean="0"/>
              <a:t>教授　</a:t>
            </a:r>
            <a:endParaRPr lang="en-US" altLang="ja-JP" dirty="0" smtClean="0"/>
          </a:p>
          <a:p>
            <a:endParaRPr lang="en-US" altLang="ja-JP" dirty="0" smtClean="0"/>
          </a:p>
          <a:p>
            <a:pPr>
              <a:buNone/>
            </a:pPr>
            <a:endParaRPr lang="ja-JP" altLang="ja-JP" dirty="0"/>
          </a:p>
          <a:p>
            <a:pPr>
              <a:buNone/>
            </a:pPr>
            <a:endParaRPr kumimoji="1" lang="ja-JP" altLang="en-US" dirty="0"/>
          </a:p>
        </p:txBody>
      </p:sp>
    </p:spTree>
    <p:extLst>
      <p:ext uri="{BB962C8B-B14F-4D97-AF65-F5344CB8AC3E}">
        <p14:creationId xmlns:p14="http://schemas.microsoft.com/office/powerpoint/2010/main" xmlns="" val="3620975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548680"/>
            <a:ext cx="8229600" cy="1584176"/>
          </a:xfrm>
        </p:spPr>
        <p:txBody>
          <a:bodyPr>
            <a:normAutofit/>
          </a:bodyPr>
          <a:lstStyle/>
          <a:p>
            <a:r>
              <a:rPr lang="ja-JP" altLang="en-US" dirty="0"/>
              <a:t>農業生産性向上のための参加型水管理推進計画</a:t>
            </a:r>
            <a:r>
              <a:rPr lang="ja-JP" altLang="en-US" dirty="0" smtClean="0"/>
              <a:t>プロジェクト</a:t>
            </a:r>
            <a:endParaRPr kumimoji="1" lang="ja-JP" altLang="en-US" dirty="0"/>
          </a:p>
        </p:txBody>
      </p:sp>
      <p:sp>
        <p:nvSpPr>
          <p:cNvPr id="3" name="コンテンツ プレースホルダー 2"/>
          <p:cNvSpPr>
            <a:spLocks noGrp="1"/>
          </p:cNvSpPr>
          <p:nvPr>
            <p:ph idx="1"/>
          </p:nvPr>
        </p:nvSpPr>
        <p:spPr>
          <a:xfrm>
            <a:off x="457200" y="2351723"/>
            <a:ext cx="8229600" cy="3525550"/>
          </a:xfrm>
        </p:spPr>
        <p:txBody>
          <a:bodyPr/>
          <a:lstStyle/>
          <a:p>
            <a:pPr>
              <a:buNone/>
            </a:pPr>
            <a:r>
              <a:rPr lang="ja-JP" altLang="en-US" dirty="0" smtClean="0"/>
              <a:t>　ベトナム</a:t>
            </a:r>
            <a:r>
              <a:rPr lang="ja-JP" altLang="en-US" dirty="0"/>
              <a:t>国は農村人口が</a:t>
            </a:r>
            <a:r>
              <a:rPr lang="en-US" altLang="ja-JP" dirty="0"/>
              <a:t>72</a:t>
            </a:r>
            <a:r>
              <a:rPr lang="ja-JP" altLang="en-US" dirty="0"/>
              <a:t>％を占め、農業が全</a:t>
            </a:r>
            <a:r>
              <a:rPr lang="en-US" altLang="ja-JP" dirty="0"/>
              <a:t>GDP</a:t>
            </a:r>
            <a:r>
              <a:rPr lang="ja-JP" altLang="en-US" dirty="0"/>
              <a:t>の</a:t>
            </a:r>
            <a:r>
              <a:rPr lang="en-US" altLang="ja-JP" dirty="0"/>
              <a:t>23</a:t>
            </a:r>
            <a:r>
              <a:rPr lang="ja-JP" altLang="en-US" dirty="0"/>
              <a:t>％を占める基幹産業であるが、工業化の進展に伴う経済成長が続く一方、必ずしも所得が高くない地方の農業従事者と、都市の商工業従事者との所得格差是正が重要な課題となっている。（農村部の平均所得：年</a:t>
            </a:r>
            <a:r>
              <a:rPr lang="en-US" altLang="ja-JP" dirty="0"/>
              <a:t>50,000</a:t>
            </a:r>
            <a:r>
              <a:rPr lang="ja-JP" altLang="en-US" dirty="0"/>
              <a:t>円、都市部：年</a:t>
            </a:r>
            <a:r>
              <a:rPr lang="en-US" altLang="ja-JP" dirty="0"/>
              <a:t>150,000</a:t>
            </a:r>
            <a:r>
              <a:rPr lang="ja-JP" altLang="en-US" dirty="0"/>
              <a:t>円）</a:t>
            </a:r>
            <a:endParaRPr lang="en-US" altLang="ja-JP" dirty="0"/>
          </a:p>
          <a:p>
            <a:endParaRPr kumimoji="1" lang="ja-JP" altLang="en-US" dirty="0"/>
          </a:p>
        </p:txBody>
      </p:sp>
    </p:spTree>
    <p:extLst>
      <p:ext uri="{BB962C8B-B14F-4D97-AF65-F5344CB8AC3E}">
        <p14:creationId xmlns:p14="http://schemas.microsoft.com/office/powerpoint/2010/main" xmlns="" val="3563848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55899" y="692150"/>
            <a:ext cx="7632203" cy="1008658"/>
          </a:xfrm>
        </p:spPr>
        <p:txBody>
          <a:bodyPr>
            <a:normAutofit/>
          </a:bodyPr>
          <a:lstStyle/>
          <a:p>
            <a:r>
              <a:rPr lang="en-US" altLang="ja-JP" dirty="0"/>
              <a:t>JICA</a:t>
            </a:r>
            <a:r>
              <a:rPr lang="ja-JP" altLang="en-US" dirty="0"/>
              <a:t>参加型水管理プロジェクト事務所</a:t>
            </a:r>
            <a:endParaRPr kumimoji="1" lang="ja-JP" altLang="en-US" dirty="0"/>
          </a:p>
        </p:txBody>
      </p:sp>
      <p:sp>
        <p:nvSpPr>
          <p:cNvPr id="3" name="コンテンツ プレースホルダー 2"/>
          <p:cNvSpPr>
            <a:spLocks noGrp="1"/>
          </p:cNvSpPr>
          <p:nvPr>
            <p:ph idx="1"/>
          </p:nvPr>
        </p:nvSpPr>
        <p:spPr>
          <a:xfrm>
            <a:off x="684213" y="2276872"/>
            <a:ext cx="7775575" cy="3095798"/>
          </a:xfrm>
        </p:spPr>
        <p:txBody>
          <a:bodyPr/>
          <a:lstStyle/>
          <a:p>
            <a:pPr>
              <a:buNone/>
            </a:pPr>
            <a:r>
              <a:rPr lang="ja-JP" altLang="en-US" dirty="0" smtClean="0"/>
              <a:t>　国立</a:t>
            </a:r>
            <a:r>
              <a:rPr lang="ja-JP" altLang="en-US" dirty="0"/>
              <a:t>水利研究所は、持続可能な灌漑用水の確保およびそのための効果的な設備維持を行うため、農家の自主的な参加を基本とした水管理体制の整備を新しく推進することとし、その推進のために必要な技術・ノウハウの支援をしている。</a:t>
            </a:r>
          </a:p>
        </p:txBody>
      </p:sp>
    </p:spTree>
    <p:extLst>
      <p:ext uri="{BB962C8B-B14F-4D97-AF65-F5344CB8AC3E}">
        <p14:creationId xmlns:p14="http://schemas.microsoft.com/office/powerpoint/2010/main" xmlns="" val="2764567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060.JPG"/>
          <p:cNvPicPr>
            <a:picLocks noChangeAspect="1"/>
          </p:cNvPicPr>
          <p:nvPr/>
        </p:nvPicPr>
        <p:blipFill>
          <a:blip r:embed="rId2" cstate="print"/>
          <a:stretch>
            <a:fillRect/>
          </a:stretch>
        </p:blipFill>
        <p:spPr>
          <a:xfrm>
            <a:off x="0" y="0"/>
            <a:ext cx="9144000" cy="6858000"/>
          </a:xfrm>
          <a:prstGeom prst="rect">
            <a:avLst/>
          </a:prstGeom>
        </p:spPr>
      </p:pic>
      <p:sp>
        <p:nvSpPr>
          <p:cNvPr id="3" name="テキスト ボックス 2"/>
          <p:cNvSpPr txBox="1"/>
          <p:nvPr/>
        </p:nvSpPr>
        <p:spPr>
          <a:xfrm>
            <a:off x="2143108" y="5857892"/>
            <a:ext cx="5643602" cy="461665"/>
          </a:xfrm>
          <a:prstGeom prst="rect">
            <a:avLst/>
          </a:prstGeom>
          <a:noFill/>
        </p:spPr>
        <p:txBody>
          <a:bodyPr wrap="square" rtlCol="0">
            <a:spAutoFit/>
          </a:bodyPr>
          <a:lstStyle/>
          <a:p>
            <a:r>
              <a:rPr kumimoji="1" lang="en-US" altLang="ja-JP" sz="2400" b="1" dirty="0" smtClean="0">
                <a:solidFill>
                  <a:schemeClr val="bg1"/>
                </a:solidFill>
                <a:effectLst>
                  <a:outerShdw blurRad="38100" dist="38100" dir="2700000" algn="tl">
                    <a:srgbClr val="000000">
                      <a:alpha val="43137"/>
                    </a:srgbClr>
                  </a:outerShdw>
                </a:effectLst>
              </a:rPr>
              <a:t>JICA</a:t>
            </a:r>
            <a:r>
              <a:rPr kumimoji="1" lang="ja-JP" altLang="en-US" sz="2400" b="1" dirty="0" smtClean="0">
                <a:solidFill>
                  <a:schemeClr val="bg1"/>
                </a:solidFill>
                <a:effectLst>
                  <a:outerShdw blurRad="38100" dist="38100" dir="2700000" algn="tl">
                    <a:srgbClr val="000000">
                      <a:alpha val="43137"/>
                    </a:srgbClr>
                  </a:outerShdw>
                </a:effectLst>
              </a:rPr>
              <a:t>参加型水管理プロジェクト事務所</a:t>
            </a:r>
            <a:endParaRPr kumimoji="1" lang="ja-JP" alt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480619230"/>
      </p:ext>
    </p:extLst>
  </p:cSld>
  <p:clrMapOvr>
    <a:masterClrMapping/>
  </p:clrMapOvr>
</p:sld>
</file>

<file path=ppt/theme/theme1.xml><?xml version="1.0" encoding="utf-8"?>
<a:theme xmlns:a="http://schemas.openxmlformats.org/drawingml/2006/main" name="yamadai1">
  <a:themeElements>
    <a:clrScheme name="Office テーマ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テーマ">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テーマ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テーマ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テーマ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テーマ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テーマ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テーマ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テーマ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テーマ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テーマ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yamadai1</Template>
  <TotalTime>478</TotalTime>
  <Words>1366</Words>
  <Application>Microsoft Office PowerPoint</Application>
  <PresentationFormat>画面に合わせる (4:3)</PresentationFormat>
  <Paragraphs>252</Paragraphs>
  <Slides>57</Slides>
  <Notes>8</Notes>
  <HiddenSlides>0</HiddenSlides>
  <MMClips>0</MMClips>
  <ScaleCrop>false</ScaleCrop>
  <HeadingPairs>
    <vt:vector size="6" baseType="variant">
      <vt:variant>
        <vt:lpstr>テーマ</vt:lpstr>
      </vt:variant>
      <vt:variant>
        <vt:i4>1</vt:i4>
      </vt:variant>
      <vt:variant>
        <vt:lpstr>埋め込まれた OLE サーバー</vt:lpstr>
      </vt:variant>
      <vt:variant>
        <vt:i4>2</vt:i4>
      </vt:variant>
      <vt:variant>
        <vt:lpstr>スライド タイトル</vt:lpstr>
      </vt:variant>
      <vt:variant>
        <vt:i4>57</vt:i4>
      </vt:variant>
    </vt:vector>
  </HeadingPairs>
  <TitlesOfParts>
    <vt:vector size="60" baseType="lpstr">
      <vt:lpstr>yamadai1</vt:lpstr>
      <vt:lpstr>ビットマップ イメージ</vt:lpstr>
      <vt:lpstr>Photo Editor 写真</vt:lpstr>
      <vt:lpstr>ベトナム国における 産学公連携国際協力推進事業</vt:lpstr>
      <vt:lpstr>昭和44年 3月 　山口県立豊北高等学校卒業 昭和49年 3月 　東洋大学工学部土木工学科　卒業 平成16年 3月 　山口大学大学院博士後期課程設計工学専攻　修了 平成19年 4月～　山口大学客員教授</vt:lpstr>
      <vt:lpstr>目的</vt:lpstr>
      <vt:lpstr>事業の概要</vt:lpstr>
      <vt:lpstr>第一回現地調査（2009年7月） 基本情報の収集と現地国際協力関係者との意見交換</vt:lpstr>
      <vt:lpstr>関係者リスト（1） 第一回現地調査（2009年7月）4名</vt:lpstr>
      <vt:lpstr>農業生産性向上のための参加型水管理推進計画プロジェクト</vt:lpstr>
      <vt:lpstr>JICA参加型水管理プロジェクト事務所</vt:lpstr>
      <vt:lpstr>スライド 9</vt:lpstr>
      <vt:lpstr>スライド 10</vt:lpstr>
      <vt:lpstr>スライド 11</vt:lpstr>
      <vt:lpstr>スライド 12</vt:lpstr>
      <vt:lpstr>事業の概要</vt:lpstr>
      <vt:lpstr>関係者リスト（2） 第二回現地調査･国際共同セミナー（2009年11月）5名</vt:lpstr>
      <vt:lpstr>地球温暖化対策 産・官・学　合同セミナー 山口大学・ハノイ農業大学 水土里ネット山口・ライト工業（株）</vt:lpstr>
      <vt:lpstr>Land Improvement Projects　in Japan</vt:lpstr>
      <vt:lpstr>Farmland improvement and consolidation</vt:lpstr>
      <vt:lpstr>スライド 18</vt:lpstr>
      <vt:lpstr>GreenField 無灌水屋上緑化システム </vt:lpstr>
      <vt:lpstr>屋上ビオトープ池</vt:lpstr>
      <vt:lpstr>Aquaculture in Red River Delta &amp; Climate change</vt:lpstr>
      <vt:lpstr>スライド 22</vt:lpstr>
      <vt:lpstr>スライド 23</vt:lpstr>
      <vt:lpstr>The results of rice breeding for submergence and salinity conditions in Northern Vietnam   </vt:lpstr>
      <vt:lpstr>スライド 25</vt:lpstr>
      <vt:lpstr>事業の概要</vt:lpstr>
      <vt:lpstr>関係者リスト（3） 第三回現地調査（2011年3月）8名</vt:lpstr>
      <vt:lpstr>スライド 28</vt:lpstr>
      <vt:lpstr>スライド 29</vt:lpstr>
      <vt:lpstr>スライド 30</vt:lpstr>
      <vt:lpstr>スライド 31</vt:lpstr>
      <vt:lpstr>スライド 32</vt:lpstr>
      <vt:lpstr>スライド 33</vt:lpstr>
      <vt:lpstr>スライド 34</vt:lpstr>
      <vt:lpstr>事業の概要</vt:lpstr>
      <vt:lpstr>関係者リスト（4） 第四回現地調査･共同セミナー（2011年10月）8名</vt:lpstr>
      <vt:lpstr>スライド 37</vt:lpstr>
      <vt:lpstr>スライド 38</vt:lpstr>
      <vt:lpstr>スライド 39</vt:lpstr>
      <vt:lpstr>Farmland improvement and consolidation</vt:lpstr>
      <vt:lpstr> Outline of underdrainage</vt:lpstr>
      <vt:lpstr>Irrigation and drainage</vt:lpstr>
      <vt:lpstr>Irrigation and drainage waterway before farmland consolidation</vt:lpstr>
      <vt:lpstr>スライド 44</vt:lpstr>
      <vt:lpstr>スライド 45</vt:lpstr>
      <vt:lpstr>スライド 46</vt:lpstr>
      <vt:lpstr>これまでの活動成果と国際協力推進事業の現状</vt:lpstr>
      <vt:lpstr>ハノイ農業大学との大学間協定の締結 （2012年3月29日）</vt:lpstr>
      <vt:lpstr>スライド 49</vt:lpstr>
      <vt:lpstr>スライド 50</vt:lpstr>
      <vt:lpstr>（2012年度）ハノイ農業大学と産学共同国際協力チーム（仮称）によるパイロット試験事業の実施</vt:lpstr>
      <vt:lpstr>スライド 52</vt:lpstr>
      <vt:lpstr>（２０１２年度）ハノイ農業大学と産学共同国際協力チーム（仮称）によるパイロット試験事業の実施 </vt:lpstr>
      <vt:lpstr>スライド 54</vt:lpstr>
      <vt:lpstr>スライド 55</vt:lpstr>
      <vt:lpstr>今後に期待される展開</vt:lpstr>
      <vt:lpstr>ご静聴ありがとうございました</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ベトナム国における 産学公連携国際協力推進事業</dc:title>
  <dc:creator>山口大学</dc:creator>
  <cp:lastModifiedBy>Owner</cp:lastModifiedBy>
  <cp:revision>58</cp:revision>
  <dcterms:created xsi:type="dcterms:W3CDTF">2012-02-16T01:47:27Z</dcterms:created>
  <dcterms:modified xsi:type="dcterms:W3CDTF">2012-05-29T12:15:24Z</dcterms:modified>
</cp:coreProperties>
</file>