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8" r:id="rId3"/>
    <p:sldId id="257" r:id="rId4"/>
    <p:sldId id="259" r:id="rId5"/>
    <p:sldId id="260" r:id="rId6"/>
    <p:sldId id="261" r:id="rId7"/>
    <p:sldId id="262" r:id="rId8"/>
    <p:sldId id="263" r:id="rId9"/>
    <p:sldId id="264" r:id="rId10"/>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4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0194AA5A-C4F2-4FDF-B5E3-5BF4315D711F}" type="datetimeFigureOut">
              <a:rPr lang="ja-JP" altLang="en-US"/>
              <a:pPr>
                <a:defRPr/>
              </a:pPr>
              <a:t>2012/5/29</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75A31C52-B181-4DF2-B5E5-EC80A426C965}"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正方形/長方形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正方形/長方形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正方形/長方形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0" name="直線コネクタ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1" name="直線コネクタ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2" name="直線コネクタ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3" name="直線コネクタ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4" name="直線コネクタ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5" name="直線コネクタ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6" name="正方形/長方形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7" name="円/楕円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8" name="円/楕円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9" name="円/楕円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20" name="円/楕円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21" name="円/楕円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8" name="タイトル 7"/>
          <p:cNvSpPr>
            <a:spLocks noGrp="1"/>
          </p:cNvSpPr>
          <p:nvPr>
            <p:ph type="ctrTitle"/>
          </p:nvPr>
        </p:nvSpPr>
        <p:spPr>
          <a:xfrm>
            <a:off x="2286000" y="3124200"/>
            <a:ext cx="6172200" cy="1894362"/>
          </a:xfrm>
        </p:spPr>
        <p:txBody>
          <a:bodyPr/>
          <a:lstStyle>
            <a:lvl1pPr>
              <a:defRPr b="1"/>
            </a:lvl1pPr>
          </a:lstStyle>
          <a:p>
            <a:r>
              <a:rPr lang="ja-JP" altLang="en-US" smtClean="0"/>
              <a:t>マスタ タイトルの書式設定</a:t>
            </a:r>
            <a:endParaRPr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 サブタイトルの書式設定</a:t>
            </a:r>
            <a:endParaRPr lang="en-US"/>
          </a:p>
        </p:txBody>
      </p:sp>
      <p:sp>
        <p:nvSpPr>
          <p:cNvPr id="22" name="日付プレースホルダ 27"/>
          <p:cNvSpPr>
            <a:spLocks noGrp="1"/>
          </p:cNvSpPr>
          <p:nvPr>
            <p:ph type="dt" sz="half" idx="10"/>
          </p:nvPr>
        </p:nvSpPr>
        <p:spPr bwMode="auto">
          <a:xfrm rot="5400000">
            <a:off x="7764463" y="1174750"/>
            <a:ext cx="2286000" cy="381000"/>
          </a:xfrm>
        </p:spPr>
        <p:txBody>
          <a:bodyPr/>
          <a:lstStyle>
            <a:lvl1pPr>
              <a:defRPr/>
            </a:lvl1pPr>
          </a:lstStyle>
          <a:p>
            <a:pPr>
              <a:defRPr/>
            </a:pPr>
            <a:fld id="{BF3A555B-53DD-41B9-8EEF-AA8DA45BA0CD}" type="datetime1">
              <a:rPr lang="ja-JP" altLang="en-US"/>
              <a:pPr>
                <a:defRPr/>
              </a:pPr>
              <a:t>2012/5/29</a:t>
            </a:fld>
            <a:endParaRPr lang="ja-JP" altLang="en-US"/>
          </a:p>
        </p:txBody>
      </p:sp>
      <p:sp>
        <p:nvSpPr>
          <p:cNvPr id="23" name="フッター プレースホルダ 16"/>
          <p:cNvSpPr>
            <a:spLocks noGrp="1"/>
          </p:cNvSpPr>
          <p:nvPr>
            <p:ph type="ftr" sz="quarter" idx="11"/>
          </p:nvPr>
        </p:nvSpPr>
        <p:spPr bwMode="auto">
          <a:xfrm rot="5400000">
            <a:off x="7077076" y="4181475"/>
            <a:ext cx="3657600" cy="384175"/>
          </a:xfrm>
        </p:spPr>
        <p:txBody>
          <a:bodyPr/>
          <a:lstStyle>
            <a:lvl1pPr>
              <a:defRPr/>
            </a:lvl1pPr>
          </a:lstStyle>
          <a:p>
            <a:pPr>
              <a:defRPr/>
            </a:pPr>
            <a:endParaRPr lang="ja-JP" altLang="en-US"/>
          </a:p>
        </p:txBody>
      </p:sp>
      <p:sp>
        <p:nvSpPr>
          <p:cNvPr id="24" name="スライド番号プレースホルダ 28"/>
          <p:cNvSpPr>
            <a:spLocks noGrp="1"/>
          </p:cNvSpPr>
          <p:nvPr>
            <p:ph type="sldNum" sz="quarter" idx="12"/>
          </p:nvPr>
        </p:nvSpPr>
        <p:spPr bwMode="auto">
          <a:xfrm>
            <a:off x="1325563" y="4929188"/>
            <a:ext cx="609600" cy="517525"/>
          </a:xfrm>
        </p:spPr>
        <p:txBody>
          <a:bodyPr/>
          <a:lstStyle>
            <a:lvl1pPr>
              <a:defRPr/>
            </a:lvl1pPr>
          </a:lstStyle>
          <a:p>
            <a:pPr>
              <a:defRPr/>
            </a:pPr>
            <a:fld id="{D5851257-77E3-42DF-8A9C-3B005DBA4A88}" type="slidenum">
              <a:rPr lang="ja-JP" altLang="en-US"/>
              <a:pPr>
                <a:defRPr/>
              </a:pPr>
              <a:t>&lt;#&gt;</a:t>
            </a:fld>
            <a:endParaRPr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F2F8BB8F-AA8B-479C-B456-CC0DD4E23893}" type="datetime1">
              <a:rPr lang="ja-JP" altLang="en-US"/>
              <a:pPr>
                <a:defRPr/>
              </a:pPr>
              <a:t>2012/5/29</a:t>
            </a:fld>
            <a:endParaRPr lang="ja-JP" altLang="en-US"/>
          </a:p>
        </p:txBody>
      </p:sp>
      <p:sp>
        <p:nvSpPr>
          <p:cNvPr id="5"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2"/>
          <p:cNvSpPr>
            <a:spLocks noGrp="1"/>
          </p:cNvSpPr>
          <p:nvPr>
            <p:ph type="sldNum" sz="quarter" idx="12"/>
          </p:nvPr>
        </p:nvSpPr>
        <p:spPr/>
        <p:txBody>
          <a:bodyPr/>
          <a:lstStyle>
            <a:lvl1pPr>
              <a:defRPr/>
            </a:lvl1pPr>
          </a:lstStyle>
          <a:p>
            <a:pPr>
              <a:defRPr/>
            </a:pPr>
            <a:fld id="{68D8D259-2F58-48F3-A7D5-875DB32C5132}"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DA6F7353-06F4-4288-BDDD-C2D6C9ABD437}" type="datetime1">
              <a:rPr lang="ja-JP" altLang="en-US"/>
              <a:pPr>
                <a:defRPr/>
              </a:pPr>
              <a:t>2012/5/29</a:t>
            </a:fld>
            <a:endParaRPr lang="ja-JP" altLang="en-US"/>
          </a:p>
        </p:txBody>
      </p:sp>
      <p:sp>
        <p:nvSpPr>
          <p:cNvPr id="5"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2"/>
          <p:cNvSpPr>
            <a:spLocks noGrp="1"/>
          </p:cNvSpPr>
          <p:nvPr>
            <p:ph type="sldNum" sz="quarter" idx="12"/>
          </p:nvPr>
        </p:nvSpPr>
        <p:spPr/>
        <p:txBody>
          <a:bodyPr/>
          <a:lstStyle>
            <a:lvl1pPr>
              <a:defRPr/>
            </a:lvl1pPr>
          </a:lstStyle>
          <a:p>
            <a:pPr>
              <a:defRPr/>
            </a:pPr>
            <a:fld id="{690F5685-D4B9-4609-B467-177303DA8163}"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8" name="コンテンツ プレースホルダ 7"/>
          <p:cNvSpPr>
            <a:spLocks noGrp="1"/>
          </p:cNvSpPr>
          <p:nvPr>
            <p:ph sz="quarter" idx="1"/>
          </p:nvPr>
        </p:nvSpPr>
        <p:spPr>
          <a:xfrm>
            <a:off x="457200" y="1600200"/>
            <a:ext cx="7467600" cy="487375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6"/>
          <p:cNvSpPr>
            <a:spLocks noGrp="1"/>
          </p:cNvSpPr>
          <p:nvPr>
            <p:ph type="dt" sz="half" idx="10"/>
          </p:nvPr>
        </p:nvSpPr>
        <p:spPr/>
        <p:txBody>
          <a:bodyPr rtlCol="0"/>
          <a:lstStyle>
            <a:lvl1pPr>
              <a:defRPr/>
            </a:lvl1pPr>
          </a:lstStyle>
          <a:p>
            <a:pPr>
              <a:defRPr/>
            </a:pPr>
            <a:fld id="{33FC4BA6-6456-4074-9BB2-90ED545DE118}" type="datetime1">
              <a:rPr lang="ja-JP" altLang="en-US"/>
              <a:pPr>
                <a:defRPr/>
              </a:pPr>
              <a:t>2012/5/29</a:t>
            </a:fld>
            <a:endParaRPr lang="ja-JP" altLang="en-US"/>
          </a:p>
        </p:txBody>
      </p:sp>
      <p:sp>
        <p:nvSpPr>
          <p:cNvPr id="5" name="スライド番号プレースホルダ 8"/>
          <p:cNvSpPr>
            <a:spLocks noGrp="1"/>
          </p:cNvSpPr>
          <p:nvPr>
            <p:ph type="sldNum" sz="quarter" idx="11"/>
          </p:nvPr>
        </p:nvSpPr>
        <p:spPr/>
        <p:txBody>
          <a:bodyPr rtlCol="0"/>
          <a:lstStyle>
            <a:lvl1pPr>
              <a:defRPr/>
            </a:lvl1pPr>
          </a:lstStyle>
          <a:p>
            <a:pPr>
              <a:defRPr/>
            </a:pPr>
            <a:fld id="{C74765B9-5636-471F-BC23-77ED9FF9CB03}" type="slidenum">
              <a:rPr lang="ja-JP" altLang="en-US"/>
              <a:pPr>
                <a:defRPr/>
              </a:pPr>
              <a:t>&lt;#&gt;</a:t>
            </a:fld>
            <a:endParaRPr lang="ja-JP" altLang="en-US"/>
          </a:p>
        </p:txBody>
      </p:sp>
      <p:sp>
        <p:nvSpPr>
          <p:cNvPr id="6" name="フッター プレースホルダ 9"/>
          <p:cNvSpPr>
            <a:spLocks noGrp="1"/>
          </p:cNvSpPr>
          <p:nvPr>
            <p:ph type="ftr" sz="quarter" idx="12"/>
          </p:nvPr>
        </p:nvSpPr>
        <p:spPr/>
        <p:txBody>
          <a:bodyPr rtlCol="0"/>
          <a:lstStyle>
            <a:lvl1pPr>
              <a:defRPr/>
            </a:lvl1pPr>
          </a:lstStyle>
          <a:p>
            <a:pPr>
              <a:defRPr/>
            </a:pP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正方形/長方形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正方形/長方形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8" name="直線コネクタ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9" name="直線コネクタ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0" name="直線コネクタ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1" name="直線コネクタ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2" name="直線コネクタ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3" name="正方形/長方形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4" name="円/楕円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5" name="円/楕円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6" name="円/楕円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7" name="円/楕円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8" name="円/楕円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9" name="直線コネクタ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 テキストの書式設定</a:t>
            </a:r>
          </a:p>
        </p:txBody>
      </p:sp>
      <p:sp>
        <p:nvSpPr>
          <p:cNvPr id="20" name="日付プレースホルダ 3"/>
          <p:cNvSpPr>
            <a:spLocks noGrp="1"/>
          </p:cNvSpPr>
          <p:nvPr>
            <p:ph type="dt" sz="half" idx="10"/>
          </p:nvPr>
        </p:nvSpPr>
        <p:spPr bwMode="auto">
          <a:xfrm rot="5400000">
            <a:off x="7762875" y="1169988"/>
            <a:ext cx="2286000" cy="381000"/>
          </a:xfrm>
        </p:spPr>
        <p:txBody>
          <a:bodyPr/>
          <a:lstStyle>
            <a:lvl1pPr>
              <a:defRPr/>
            </a:lvl1pPr>
          </a:lstStyle>
          <a:p>
            <a:pPr>
              <a:defRPr/>
            </a:pPr>
            <a:fld id="{9356D47B-D59B-49D9-BD24-34B520820BF4}" type="datetime1">
              <a:rPr lang="ja-JP" altLang="en-US"/>
              <a:pPr>
                <a:defRPr/>
              </a:pPr>
              <a:t>2012/5/29</a:t>
            </a:fld>
            <a:endParaRPr lang="ja-JP" altLang="en-US"/>
          </a:p>
        </p:txBody>
      </p:sp>
      <p:sp>
        <p:nvSpPr>
          <p:cNvPr id="21" name="フッター プレースホルダ 4"/>
          <p:cNvSpPr>
            <a:spLocks noGrp="1"/>
          </p:cNvSpPr>
          <p:nvPr>
            <p:ph type="ftr" sz="quarter" idx="11"/>
          </p:nvPr>
        </p:nvSpPr>
        <p:spPr bwMode="auto">
          <a:xfrm rot="5400000">
            <a:off x="7077076" y="4178300"/>
            <a:ext cx="3657600" cy="384175"/>
          </a:xfrm>
        </p:spPr>
        <p:txBody>
          <a:bodyPr/>
          <a:lstStyle>
            <a:lvl1pPr>
              <a:defRPr/>
            </a:lvl1pPr>
          </a:lstStyle>
          <a:p>
            <a:pPr>
              <a:defRPr/>
            </a:pPr>
            <a:endParaRPr lang="ja-JP" altLang="en-US"/>
          </a:p>
        </p:txBody>
      </p:sp>
      <p:sp>
        <p:nvSpPr>
          <p:cNvPr id="22" name="スライド番号プレースホルダ 5"/>
          <p:cNvSpPr>
            <a:spLocks noGrp="1"/>
          </p:cNvSpPr>
          <p:nvPr>
            <p:ph type="sldNum" sz="quarter" idx="12"/>
          </p:nvPr>
        </p:nvSpPr>
        <p:spPr bwMode="auto">
          <a:xfrm>
            <a:off x="1339850" y="4929188"/>
            <a:ext cx="609600" cy="517525"/>
          </a:xfrm>
        </p:spPr>
        <p:txBody>
          <a:bodyPr/>
          <a:lstStyle>
            <a:lvl1pPr>
              <a:defRPr/>
            </a:lvl1pPr>
          </a:lstStyle>
          <a:p>
            <a:pPr>
              <a:defRPr/>
            </a:pPr>
            <a:fld id="{F927CF9D-CC95-4457-B159-523BC1730FD0}" type="slidenum">
              <a:rPr lang="ja-JP" altLang="en-US"/>
              <a:pPr>
                <a:defRPr/>
              </a:pPr>
              <a:t>&lt;#&gt;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9" name="コンテンツ プレースホルダ 8"/>
          <p:cNvSpPr>
            <a:spLocks noGrp="1"/>
          </p:cNvSpPr>
          <p:nvPr>
            <p:ph sz="quarter" idx="1"/>
          </p:nvPr>
        </p:nvSpPr>
        <p:spPr>
          <a:xfrm>
            <a:off x="457200" y="1600200"/>
            <a:ext cx="3657600"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 10"/>
          <p:cNvSpPr>
            <a:spLocks noGrp="1"/>
          </p:cNvSpPr>
          <p:nvPr>
            <p:ph sz="quarter" idx="2"/>
          </p:nvPr>
        </p:nvSpPr>
        <p:spPr>
          <a:xfrm>
            <a:off x="4270248" y="1600200"/>
            <a:ext cx="3657600"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13"/>
          <p:cNvSpPr>
            <a:spLocks noGrp="1"/>
          </p:cNvSpPr>
          <p:nvPr>
            <p:ph type="dt" sz="half" idx="10"/>
          </p:nvPr>
        </p:nvSpPr>
        <p:spPr/>
        <p:txBody>
          <a:bodyPr/>
          <a:lstStyle>
            <a:lvl1pPr>
              <a:defRPr/>
            </a:lvl1pPr>
          </a:lstStyle>
          <a:p>
            <a:pPr>
              <a:defRPr/>
            </a:pPr>
            <a:fld id="{03E7755D-BB62-4FF8-9767-C1D0340DBB36}" type="datetime1">
              <a:rPr lang="ja-JP" altLang="en-US"/>
              <a:pPr>
                <a:defRPr/>
              </a:pPr>
              <a:t>2012/5/29</a:t>
            </a:fld>
            <a:endParaRPr lang="ja-JP" altLang="en-US"/>
          </a:p>
        </p:txBody>
      </p:sp>
      <p:sp>
        <p:nvSpPr>
          <p:cNvPr id="6"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22"/>
          <p:cNvSpPr>
            <a:spLocks noGrp="1"/>
          </p:cNvSpPr>
          <p:nvPr>
            <p:ph type="sldNum" sz="quarter" idx="12"/>
          </p:nvPr>
        </p:nvSpPr>
        <p:spPr/>
        <p:txBody>
          <a:bodyPr/>
          <a:lstStyle>
            <a:lvl1pPr>
              <a:defRPr/>
            </a:lvl1pPr>
          </a:lstStyle>
          <a:p>
            <a:pPr>
              <a:defRPr/>
            </a:pPr>
            <a:fld id="{879FB6FE-249D-48AD-994C-5F003A00BA2B}"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lstStyle>
            <a:lvl1pPr>
              <a:defRPr/>
            </a:lvl1pPr>
          </a:lstStyle>
          <a:p>
            <a:r>
              <a:rPr lang="ja-JP" altLang="en-US" smtClean="0"/>
              <a:t>マスタ タイトルの書式設定</a:t>
            </a:r>
            <a:endParaRPr lang="en-US"/>
          </a:p>
        </p:txBody>
      </p:sp>
      <p:sp>
        <p:nvSpPr>
          <p:cNvPr id="11" name="コンテンツ プレースホルダ 10"/>
          <p:cNvSpPr>
            <a:spLocks noGrp="1"/>
          </p:cNvSpPr>
          <p:nvPr>
            <p:ph sz="quarter" idx="2"/>
          </p:nvPr>
        </p:nvSpPr>
        <p:spPr>
          <a:xfrm>
            <a:off x="457200" y="2362200"/>
            <a:ext cx="3657600" cy="3886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 12"/>
          <p:cNvSpPr>
            <a:spLocks noGrp="1"/>
          </p:cNvSpPr>
          <p:nvPr>
            <p:ph sz="quarter" idx="4"/>
          </p:nvPr>
        </p:nvSpPr>
        <p:spPr>
          <a:xfrm>
            <a:off x="4371975" y="2362200"/>
            <a:ext cx="3657600" cy="3886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ja-JP" altLang="en-US" smtClean="0"/>
              <a:t>マスタ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ja-JP" altLang="en-US" smtClean="0"/>
              <a:t>マスタ テキストの書式設定</a:t>
            </a:r>
          </a:p>
        </p:txBody>
      </p:sp>
      <p:sp>
        <p:nvSpPr>
          <p:cNvPr id="7" name="日付プレースホルダ 13"/>
          <p:cNvSpPr>
            <a:spLocks noGrp="1"/>
          </p:cNvSpPr>
          <p:nvPr>
            <p:ph type="dt" sz="half" idx="10"/>
          </p:nvPr>
        </p:nvSpPr>
        <p:spPr/>
        <p:txBody>
          <a:bodyPr/>
          <a:lstStyle>
            <a:lvl1pPr>
              <a:defRPr/>
            </a:lvl1pPr>
          </a:lstStyle>
          <a:p>
            <a:pPr>
              <a:defRPr/>
            </a:pPr>
            <a:fld id="{AE73115E-76F4-4550-9191-71FDFE5E3BAF}" type="datetime1">
              <a:rPr lang="ja-JP" altLang="en-US"/>
              <a:pPr>
                <a:defRPr/>
              </a:pPr>
              <a:t>2012/5/29</a:t>
            </a:fld>
            <a:endParaRPr lang="ja-JP" altLang="en-US"/>
          </a:p>
        </p:txBody>
      </p:sp>
      <p:sp>
        <p:nvSpPr>
          <p:cNvPr id="8"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22"/>
          <p:cNvSpPr>
            <a:spLocks noGrp="1"/>
          </p:cNvSpPr>
          <p:nvPr>
            <p:ph type="sldNum" sz="quarter" idx="12"/>
          </p:nvPr>
        </p:nvSpPr>
        <p:spPr/>
        <p:txBody>
          <a:bodyPr/>
          <a:lstStyle>
            <a:lvl1pPr>
              <a:defRPr/>
            </a:lvl1pPr>
          </a:lstStyle>
          <a:p>
            <a:pPr>
              <a:defRPr/>
            </a:pPr>
            <a:fld id="{C102061B-A182-46CB-BFA1-42BE624A540C}"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日付プレースホルダ 5"/>
          <p:cNvSpPr>
            <a:spLocks noGrp="1"/>
          </p:cNvSpPr>
          <p:nvPr>
            <p:ph type="dt" sz="half" idx="10"/>
          </p:nvPr>
        </p:nvSpPr>
        <p:spPr/>
        <p:txBody>
          <a:bodyPr rtlCol="0"/>
          <a:lstStyle>
            <a:lvl1pPr>
              <a:defRPr/>
            </a:lvl1pPr>
          </a:lstStyle>
          <a:p>
            <a:pPr>
              <a:defRPr/>
            </a:pPr>
            <a:fld id="{A51D925E-9C6F-4FE4-9DC7-B1D60EFA5A33}" type="datetime1">
              <a:rPr lang="ja-JP" altLang="en-US"/>
              <a:pPr>
                <a:defRPr/>
              </a:pPr>
              <a:t>2012/5/29</a:t>
            </a:fld>
            <a:endParaRPr lang="ja-JP" altLang="en-US"/>
          </a:p>
        </p:txBody>
      </p:sp>
      <p:sp>
        <p:nvSpPr>
          <p:cNvPr id="4" name="スライド番号プレースホルダ 6"/>
          <p:cNvSpPr>
            <a:spLocks noGrp="1"/>
          </p:cNvSpPr>
          <p:nvPr>
            <p:ph type="sldNum" sz="quarter" idx="11"/>
          </p:nvPr>
        </p:nvSpPr>
        <p:spPr/>
        <p:txBody>
          <a:bodyPr rtlCol="0"/>
          <a:lstStyle>
            <a:lvl1pPr>
              <a:defRPr/>
            </a:lvl1pPr>
          </a:lstStyle>
          <a:p>
            <a:pPr>
              <a:defRPr/>
            </a:pPr>
            <a:fld id="{81A233EC-DA96-4CC1-A7D5-45E5C9D823E3}" type="slidenum">
              <a:rPr lang="ja-JP" altLang="en-US"/>
              <a:pPr>
                <a:defRPr/>
              </a:pPr>
              <a:t>&lt;#&gt;</a:t>
            </a:fld>
            <a:endParaRPr lang="ja-JP" altLang="en-US"/>
          </a:p>
        </p:txBody>
      </p:sp>
      <p:sp>
        <p:nvSpPr>
          <p:cNvPr id="5" name="フッター プレースホルダ 7"/>
          <p:cNvSpPr>
            <a:spLocks noGrp="1"/>
          </p:cNvSpPr>
          <p:nvPr>
            <p:ph type="ftr" sz="quarter" idx="12"/>
          </p:nvPr>
        </p:nvSpPr>
        <p:spPr/>
        <p:txBody>
          <a:bodyPr rtlCol="0"/>
          <a:lstStyle>
            <a:lvl1pPr>
              <a:defRPr/>
            </a:lvl1pPr>
          </a:lstStyle>
          <a:p>
            <a:pPr>
              <a:defRPr/>
            </a:pP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3"/>
          <p:cNvSpPr>
            <a:spLocks noGrp="1"/>
          </p:cNvSpPr>
          <p:nvPr>
            <p:ph type="dt" sz="half" idx="10"/>
          </p:nvPr>
        </p:nvSpPr>
        <p:spPr/>
        <p:txBody>
          <a:bodyPr/>
          <a:lstStyle>
            <a:lvl1pPr>
              <a:defRPr/>
            </a:lvl1pPr>
          </a:lstStyle>
          <a:p>
            <a:pPr>
              <a:defRPr/>
            </a:pPr>
            <a:fld id="{009D2126-E352-4986-9613-3F760C0F54E5}" type="datetime1">
              <a:rPr lang="ja-JP" altLang="en-US"/>
              <a:pPr>
                <a:defRPr/>
              </a:pPr>
              <a:t>2012/5/29</a:t>
            </a:fld>
            <a:endParaRPr lang="ja-JP" altLang="en-US"/>
          </a:p>
        </p:txBody>
      </p:sp>
      <p:sp>
        <p:nvSpPr>
          <p:cNvPr id="3"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22"/>
          <p:cNvSpPr>
            <a:spLocks noGrp="1"/>
          </p:cNvSpPr>
          <p:nvPr>
            <p:ph type="sldNum" sz="quarter" idx="12"/>
          </p:nvPr>
        </p:nvSpPr>
        <p:spPr/>
        <p:txBody>
          <a:bodyPr/>
          <a:lstStyle>
            <a:lvl1pPr>
              <a:defRPr/>
            </a:lvl1pPr>
          </a:lstStyle>
          <a:p>
            <a:pPr>
              <a:defRPr/>
            </a:pPr>
            <a:fld id="{EBC7B4EA-FE7A-4DE0-AB44-BD85ACF99B42}"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5" name="直線コネクタ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6" name="直線コネクタ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7" name="直線コネクタ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8" name="直線コネクタ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9" name="正方形/長方形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0" name="直線コネクタ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1" name="円/楕円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2" name="タイトル 1"/>
          <p:cNvSpPr>
            <a:spLocks noGrp="1"/>
          </p:cNvSpPr>
          <p:nvPr>
            <p:ph type="title"/>
          </p:nvPr>
        </p:nvSpPr>
        <p:spPr>
          <a:xfrm rot="5400000">
            <a:off x="3371850" y="3200400"/>
            <a:ext cx="6309360" cy="457200"/>
          </a:xfrm>
        </p:spPr>
        <p:txBody>
          <a:bodyPr/>
          <a:lstStyle>
            <a:lvl1pPr algn="l">
              <a:buNone/>
              <a:defRPr sz="2000" b="1" cap="small" baseline="0"/>
            </a:lvl1pPr>
          </a:lstStyle>
          <a:p>
            <a:r>
              <a:rPr lang="ja-JP" altLang="en-US" smtClean="0"/>
              <a:t>マスタ タイトルの書式設定</a:t>
            </a:r>
            <a:endParaRPr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ja-JP" altLang="en-US" smtClean="0"/>
              <a:t>マスタ テキストの書式設定</a:t>
            </a:r>
          </a:p>
        </p:txBody>
      </p:sp>
      <p:sp>
        <p:nvSpPr>
          <p:cNvPr id="18" name="コンテンツ プレースホルダ 17"/>
          <p:cNvSpPr>
            <a:spLocks noGrp="1"/>
          </p:cNvSpPr>
          <p:nvPr>
            <p:ph sz="quarter" idx="1"/>
          </p:nvPr>
        </p:nvSpPr>
        <p:spPr>
          <a:xfrm>
            <a:off x="304800" y="274320"/>
            <a:ext cx="5638800" cy="632764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2" name="日付プレースホルダ 20"/>
          <p:cNvSpPr>
            <a:spLocks noGrp="1"/>
          </p:cNvSpPr>
          <p:nvPr>
            <p:ph type="dt" sz="half" idx="10"/>
          </p:nvPr>
        </p:nvSpPr>
        <p:spPr/>
        <p:txBody>
          <a:bodyPr rtlCol="0"/>
          <a:lstStyle>
            <a:lvl1pPr>
              <a:defRPr/>
            </a:lvl1pPr>
          </a:lstStyle>
          <a:p>
            <a:pPr>
              <a:defRPr/>
            </a:pPr>
            <a:fld id="{890E673F-64DB-4212-9446-EDDDFEB75574}" type="datetime1">
              <a:rPr lang="ja-JP" altLang="en-US"/>
              <a:pPr>
                <a:defRPr/>
              </a:pPr>
              <a:t>2012/5/29</a:t>
            </a:fld>
            <a:endParaRPr lang="ja-JP" altLang="en-US"/>
          </a:p>
        </p:txBody>
      </p:sp>
      <p:sp>
        <p:nvSpPr>
          <p:cNvPr id="13" name="スライド番号プレースホルダ 21"/>
          <p:cNvSpPr>
            <a:spLocks noGrp="1"/>
          </p:cNvSpPr>
          <p:nvPr>
            <p:ph type="sldNum" sz="quarter" idx="11"/>
          </p:nvPr>
        </p:nvSpPr>
        <p:spPr/>
        <p:txBody>
          <a:bodyPr rtlCol="0"/>
          <a:lstStyle>
            <a:lvl1pPr>
              <a:defRPr/>
            </a:lvl1pPr>
          </a:lstStyle>
          <a:p>
            <a:pPr>
              <a:defRPr/>
            </a:pPr>
            <a:fld id="{A8DC65F2-877A-4A21-9EE5-36E53F5CE625}" type="slidenum">
              <a:rPr lang="ja-JP" altLang="en-US"/>
              <a:pPr>
                <a:defRPr/>
              </a:pPr>
              <a:t>&lt;#&gt;</a:t>
            </a:fld>
            <a:endParaRPr lang="ja-JP" altLang="en-US"/>
          </a:p>
        </p:txBody>
      </p:sp>
      <p:sp>
        <p:nvSpPr>
          <p:cNvPr id="14" name="フッター プレースホルダ 22"/>
          <p:cNvSpPr>
            <a:spLocks noGrp="1"/>
          </p:cNvSpPr>
          <p:nvPr>
            <p:ph type="ftr" sz="quarter" idx="12"/>
          </p:nvPr>
        </p:nvSpPr>
        <p:spPr/>
        <p:txBody>
          <a:bodyPr rtlCol="0"/>
          <a:lstStyle>
            <a:lvl1pPr>
              <a:defRPr/>
            </a:lvl1pPr>
          </a:lstStyle>
          <a:p>
            <a:pPr>
              <a:defRPr/>
            </a:pPr>
            <a:endParaRPr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直線コネクタ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円/楕円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7" name="直線コネクタ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8" name="正方形/長方形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9" name="直線コネクタ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0" name="直線コネクタ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11" name="直線コネクタ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2" name="タイトル 1"/>
          <p:cNvSpPr>
            <a:spLocks noGrp="1"/>
          </p:cNvSpPr>
          <p:nvPr>
            <p:ph type="title"/>
          </p:nvPr>
        </p:nvSpPr>
        <p:spPr>
          <a:xfrm rot="5400000">
            <a:off x="3350133" y="3200400"/>
            <a:ext cx="6309360" cy="457200"/>
          </a:xfrm>
        </p:spPr>
        <p:txBody>
          <a:bodyPr/>
          <a:lstStyle>
            <a:lvl1pPr algn="l">
              <a:buNone/>
              <a:defRPr sz="2000" b="1"/>
            </a:lvl1pPr>
          </a:lstStyle>
          <a:p>
            <a:r>
              <a:rPr lang="ja-JP" altLang="en-US" smtClean="0"/>
              <a:t>マスタ タイトルの書式設定</a:t>
            </a:r>
            <a:endParaRPr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ja-JP" altLang="en-US" smtClean="0"/>
              <a:t>マスタ テキストの書式設定</a:t>
            </a:r>
          </a:p>
        </p:txBody>
      </p:sp>
      <p:sp>
        <p:nvSpPr>
          <p:cNvPr id="12" name="日付プレースホルダ 16"/>
          <p:cNvSpPr>
            <a:spLocks noGrp="1"/>
          </p:cNvSpPr>
          <p:nvPr>
            <p:ph type="dt" sz="half" idx="10"/>
          </p:nvPr>
        </p:nvSpPr>
        <p:spPr/>
        <p:txBody>
          <a:bodyPr rtlCol="0"/>
          <a:lstStyle>
            <a:lvl1pPr>
              <a:defRPr/>
            </a:lvl1pPr>
          </a:lstStyle>
          <a:p>
            <a:pPr>
              <a:defRPr/>
            </a:pPr>
            <a:fld id="{03C972CB-B134-46D0-A429-CCE0852F2B34}" type="datetime1">
              <a:rPr lang="ja-JP" altLang="en-US"/>
              <a:pPr>
                <a:defRPr/>
              </a:pPr>
              <a:t>2012/5/29</a:t>
            </a:fld>
            <a:endParaRPr lang="ja-JP" altLang="en-US"/>
          </a:p>
        </p:txBody>
      </p:sp>
      <p:sp>
        <p:nvSpPr>
          <p:cNvPr id="13" name="スライド番号プレースホルダ 17"/>
          <p:cNvSpPr>
            <a:spLocks noGrp="1"/>
          </p:cNvSpPr>
          <p:nvPr>
            <p:ph type="sldNum" sz="quarter" idx="11"/>
          </p:nvPr>
        </p:nvSpPr>
        <p:spPr/>
        <p:txBody>
          <a:bodyPr rtlCol="0"/>
          <a:lstStyle>
            <a:lvl1pPr>
              <a:defRPr/>
            </a:lvl1pPr>
          </a:lstStyle>
          <a:p>
            <a:pPr>
              <a:defRPr/>
            </a:pPr>
            <a:fld id="{47B17D44-20C8-4FBE-A347-219052F8B572}" type="slidenum">
              <a:rPr lang="ja-JP" altLang="en-US"/>
              <a:pPr>
                <a:defRPr/>
              </a:pPr>
              <a:t>&lt;#&gt;</a:t>
            </a:fld>
            <a:endParaRPr lang="ja-JP" altLang="en-US"/>
          </a:p>
        </p:txBody>
      </p:sp>
      <p:sp>
        <p:nvSpPr>
          <p:cNvPr id="14" name="フッター プレースホルダ 20"/>
          <p:cNvSpPr>
            <a:spLocks noGrp="1"/>
          </p:cNvSpPr>
          <p:nvPr>
            <p:ph type="ftr" sz="quarter" idx="12"/>
          </p:nvPr>
        </p:nvSpPr>
        <p:spPr/>
        <p:txBody>
          <a:bodyPr rtlCol="0"/>
          <a:lstStyle>
            <a:lvl1pPr>
              <a:defRPr/>
            </a:lvl1pPr>
          </a:lstStyle>
          <a:p>
            <a:pPr>
              <a:defRPr/>
            </a:pPr>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lang="ja-JP" altLang="en-US" smtClean="0"/>
              <a:t>マスタ タイトルの書式設定</a:t>
            </a:r>
            <a:endParaRPr lang="en-US"/>
          </a:p>
        </p:txBody>
      </p:sp>
      <p:sp>
        <p:nvSpPr>
          <p:cNvPr id="1028" name="テキスト プレースホルダ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4" name="日付プレースホルダ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1" sz="1200">
                <a:solidFill>
                  <a:schemeClr val="tx2"/>
                </a:solidFill>
                <a:latin typeface="+mn-lt"/>
                <a:ea typeface="+mn-ea"/>
              </a:defRPr>
            </a:lvl1pPr>
          </a:lstStyle>
          <a:p>
            <a:pPr>
              <a:defRPr/>
            </a:pPr>
            <a:fld id="{D1F79FBF-D9E1-4B4C-8332-84E84F9C316B}" type="datetime1">
              <a:rPr lang="ja-JP" altLang="en-US"/>
              <a:pPr>
                <a:defRPr/>
              </a:pPr>
              <a:t>2012/5/29</a:t>
            </a:fld>
            <a:endParaRPr lang="ja-JP" altLang="en-US"/>
          </a:p>
        </p:txBody>
      </p:sp>
      <p:sp>
        <p:nvSpPr>
          <p:cNvPr id="3" name="フッター プレースホルダ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1" sz="1200">
                <a:solidFill>
                  <a:schemeClr val="tx2"/>
                </a:solidFill>
                <a:latin typeface="+mn-lt"/>
                <a:ea typeface="+mn-ea"/>
              </a:defRPr>
            </a:lvl1pPr>
          </a:lstStyle>
          <a:p>
            <a:pPr>
              <a:defRPr/>
            </a:pPr>
            <a:endParaRPr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2" name="円/楕円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23" name="スライド番号プレースホルダ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1" sz="1400" b="1">
                <a:solidFill>
                  <a:srgbClr val="FFFFFF"/>
                </a:solidFill>
                <a:latin typeface="+mn-lt"/>
                <a:ea typeface="+mn-ea"/>
              </a:defRPr>
            </a:lvl1pPr>
          </a:lstStyle>
          <a:p>
            <a:pPr>
              <a:defRPr/>
            </a:pPr>
            <a:fld id="{98AB179B-7D5E-4958-95B5-609C846DF18C}"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07" r:id="rId4"/>
    <p:sldLayoutId id="2147483708" r:id="rId5"/>
    <p:sldLayoutId id="2147483715" r:id="rId6"/>
    <p:sldLayoutId id="2147483709" r:id="rId7"/>
    <p:sldLayoutId id="2147483716" r:id="rId8"/>
    <p:sldLayoutId id="2147483717" r:id="rId9"/>
    <p:sldLayoutId id="2147483710" r:id="rId10"/>
    <p:sldLayoutId id="2147483711" r:id="rId11"/>
  </p:sldLayoutIdLst>
  <p:hf hdr="0" ftr="0" dt="0"/>
  <p:txStyles>
    <p:titleStyle>
      <a:lvl1pPr algn="l" rtl="0" eaLnBrk="0" fontAlgn="base" hangingPunct="0">
        <a:spcBef>
          <a:spcPct val="0"/>
        </a:spcBef>
        <a:spcAft>
          <a:spcPct val="0"/>
        </a:spcAft>
        <a:defRPr kumimoji="1" sz="3000" kern="1200" cap="small">
          <a:solidFill>
            <a:schemeClr val="tx2"/>
          </a:solidFill>
          <a:latin typeface="+mj-lt"/>
          <a:ea typeface="+mj-ea"/>
          <a:cs typeface="+mj-cs"/>
        </a:defRPr>
      </a:lvl1pPr>
      <a:lvl2pPr algn="l" rtl="0" eaLnBrk="0" fontAlgn="base" hangingPunct="0">
        <a:spcBef>
          <a:spcPct val="0"/>
        </a:spcBef>
        <a:spcAft>
          <a:spcPct val="0"/>
        </a:spcAft>
        <a:defRPr kumimoji="1" sz="3000">
          <a:solidFill>
            <a:schemeClr val="tx2"/>
          </a:solidFill>
          <a:latin typeface="Century Schoolbook" pitchFamily="18" charset="0"/>
          <a:ea typeface="ＭＳ Ｐ明朝" pitchFamily="18" charset="-128"/>
        </a:defRPr>
      </a:lvl2pPr>
      <a:lvl3pPr algn="l" rtl="0" eaLnBrk="0" fontAlgn="base" hangingPunct="0">
        <a:spcBef>
          <a:spcPct val="0"/>
        </a:spcBef>
        <a:spcAft>
          <a:spcPct val="0"/>
        </a:spcAft>
        <a:defRPr kumimoji="1" sz="3000">
          <a:solidFill>
            <a:schemeClr val="tx2"/>
          </a:solidFill>
          <a:latin typeface="Century Schoolbook" pitchFamily="18" charset="0"/>
          <a:ea typeface="ＭＳ Ｐ明朝" pitchFamily="18" charset="-128"/>
        </a:defRPr>
      </a:lvl3pPr>
      <a:lvl4pPr algn="l" rtl="0" eaLnBrk="0" fontAlgn="base" hangingPunct="0">
        <a:spcBef>
          <a:spcPct val="0"/>
        </a:spcBef>
        <a:spcAft>
          <a:spcPct val="0"/>
        </a:spcAft>
        <a:defRPr kumimoji="1" sz="3000">
          <a:solidFill>
            <a:schemeClr val="tx2"/>
          </a:solidFill>
          <a:latin typeface="Century Schoolbook" pitchFamily="18" charset="0"/>
          <a:ea typeface="ＭＳ Ｐ明朝" pitchFamily="18" charset="-128"/>
        </a:defRPr>
      </a:lvl4pPr>
      <a:lvl5pPr algn="l" rtl="0" eaLnBrk="0" fontAlgn="base" hangingPunct="0">
        <a:spcBef>
          <a:spcPct val="0"/>
        </a:spcBef>
        <a:spcAft>
          <a:spcPct val="0"/>
        </a:spcAft>
        <a:defRPr kumimoji="1" sz="3000">
          <a:solidFill>
            <a:schemeClr val="tx2"/>
          </a:solidFill>
          <a:latin typeface="Century Schoolbook" pitchFamily="18" charset="0"/>
          <a:ea typeface="ＭＳ Ｐ明朝" pitchFamily="18" charset="-128"/>
        </a:defRPr>
      </a:lvl5pPr>
      <a:lvl6pPr marL="457200" algn="l" rtl="0" fontAlgn="base">
        <a:spcBef>
          <a:spcPct val="0"/>
        </a:spcBef>
        <a:spcAft>
          <a:spcPct val="0"/>
        </a:spcAft>
        <a:defRPr kumimoji="1" sz="3000">
          <a:solidFill>
            <a:schemeClr val="tx2"/>
          </a:solidFill>
          <a:latin typeface="Century Schoolbook" pitchFamily="18" charset="0"/>
          <a:ea typeface="ＭＳ Ｐ明朝" pitchFamily="18" charset="-128"/>
        </a:defRPr>
      </a:lvl6pPr>
      <a:lvl7pPr marL="914400" algn="l" rtl="0" fontAlgn="base">
        <a:spcBef>
          <a:spcPct val="0"/>
        </a:spcBef>
        <a:spcAft>
          <a:spcPct val="0"/>
        </a:spcAft>
        <a:defRPr kumimoji="1" sz="3000">
          <a:solidFill>
            <a:schemeClr val="tx2"/>
          </a:solidFill>
          <a:latin typeface="Century Schoolbook" pitchFamily="18" charset="0"/>
          <a:ea typeface="ＭＳ Ｐ明朝" pitchFamily="18" charset="-128"/>
        </a:defRPr>
      </a:lvl7pPr>
      <a:lvl8pPr marL="1371600" algn="l" rtl="0" fontAlgn="base">
        <a:spcBef>
          <a:spcPct val="0"/>
        </a:spcBef>
        <a:spcAft>
          <a:spcPct val="0"/>
        </a:spcAft>
        <a:defRPr kumimoji="1" sz="3000">
          <a:solidFill>
            <a:schemeClr val="tx2"/>
          </a:solidFill>
          <a:latin typeface="Century Schoolbook" pitchFamily="18" charset="0"/>
          <a:ea typeface="ＭＳ Ｐ明朝" pitchFamily="18" charset="-128"/>
        </a:defRPr>
      </a:lvl8pPr>
      <a:lvl9pPr marL="1828800" algn="l" rtl="0" fontAlgn="base">
        <a:spcBef>
          <a:spcPct val="0"/>
        </a:spcBef>
        <a:spcAft>
          <a:spcPct val="0"/>
        </a:spcAft>
        <a:defRPr kumimoji="1" sz="3000">
          <a:solidFill>
            <a:schemeClr val="tx2"/>
          </a:solidFill>
          <a:latin typeface="Century Schoolbook" pitchFamily="18" charset="0"/>
          <a:ea typeface="ＭＳ Ｐ明朝" pitchFamily="18" charset="-128"/>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kumimoji="1"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kumimoji="1"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umimoji="1"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umimoji="1"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58888" y="1052513"/>
            <a:ext cx="7058025" cy="1512887"/>
          </a:xfrm>
        </p:spPr>
        <p:txBody>
          <a:bodyPr>
            <a:noAutofit/>
          </a:bodyPr>
          <a:lstStyle/>
          <a:p>
            <a:pPr eaLnBrk="1" fontAlgn="auto" hangingPunct="1">
              <a:spcAft>
                <a:spcPts val="0"/>
              </a:spcAft>
              <a:defRPr/>
            </a:pPr>
            <a:r>
              <a:rPr lang="ja-JP" altLang="ja-JP" sz="4000" dirty="0" smtClean="0">
                <a:solidFill>
                  <a:srgbClr val="002060"/>
                </a:solidFill>
              </a:rPr>
              <a:t>「</a:t>
            </a:r>
            <a:r>
              <a:rPr lang="ja-JP" altLang="ja-JP" sz="4000" dirty="0">
                <a:solidFill>
                  <a:srgbClr val="002060"/>
                </a:solidFill>
              </a:rPr>
              <a:t>公共管理コース」</a:t>
            </a:r>
            <a:r>
              <a:rPr lang="ja-JP" altLang="ja-JP" sz="4000" dirty="0" smtClean="0">
                <a:solidFill>
                  <a:srgbClr val="002060"/>
                </a:solidFill>
              </a:rPr>
              <a:t>に</a:t>
            </a:r>
            <a:r>
              <a:rPr lang="ja-JP" altLang="en-US" sz="4000" dirty="0" smtClean="0">
                <a:solidFill>
                  <a:srgbClr val="002060"/>
                </a:solidFill>
              </a:rPr>
              <a:t>よる</a:t>
            </a:r>
            <a:r>
              <a:rPr lang="en-US" altLang="ja-JP" sz="4000" dirty="0" smtClean="0">
                <a:solidFill>
                  <a:srgbClr val="002060"/>
                </a:solidFill>
              </a:rPr>
              <a:t/>
            </a:r>
            <a:br>
              <a:rPr lang="en-US" altLang="ja-JP" sz="4000" dirty="0" smtClean="0">
                <a:solidFill>
                  <a:srgbClr val="002060"/>
                </a:solidFill>
              </a:rPr>
            </a:br>
            <a:r>
              <a:rPr lang="ja-JP" altLang="ja-JP" sz="4000" dirty="0" smtClean="0">
                <a:solidFill>
                  <a:srgbClr val="002060"/>
                </a:solidFill>
              </a:rPr>
              <a:t>アジア</a:t>
            </a:r>
            <a:r>
              <a:rPr lang="ja-JP" altLang="ja-JP" sz="4000" dirty="0">
                <a:solidFill>
                  <a:srgbClr val="002060"/>
                </a:solidFill>
              </a:rPr>
              <a:t>諸国の公務員育成</a:t>
            </a:r>
            <a:r>
              <a:rPr lang="ja-JP" altLang="ja-JP" sz="4000" dirty="0" smtClean="0">
                <a:solidFill>
                  <a:srgbClr val="002060"/>
                </a:solidFill>
              </a:rPr>
              <a:t>協力</a:t>
            </a:r>
            <a:endParaRPr lang="ja-JP" altLang="en-US" sz="4000" dirty="0">
              <a:solidFill>
                <a:srgbClr val="002060"/>
              </a:solidFill>
            </a:endParaRPr>
          </a:p>
        </p:txBody>
      </p:sp>
      <p:sp>
        <p:nvSpPr>
          <p:cNvPr id="8195" name="サブタイトル 3"/>
          <p:cNvSpPr>
            <a:spLocks noGrp="1"/>
          </p:cNvSpPr>
          <p:nvPr>
            <p:ph type="subTitle" idx="1"/>
          </p:nvPr>
        </p:nvSpPr>
        <p:spPr>
          <a:xfrm>
            <a:off x="4211638" y="4868863"/>
            <a:ext cx="4457700" cy="1296987"/>
          </a:xfrm>
        </p:spPr>
        <p:txBody>
          <a:bodyPr/>
          <a:lstStyle/>
          <a:p>
            <a:pPr eaLnBrk="1" hangingPunct="1"/>
            <a:r>
              <a:rPr lang="ja-JP" altLang="en-US" sz="2400" smtClean="0">
                <a:solidFill>
                  <a:srgbClr val="002060"/>
                </a:solidFill>
              </a:rPr>
              <a:t>経済学部　　土生　英里</a:t>
            </a:r>
            <a:endParaRPr lang="en-US" altLang="ja-JP" sz="2400" smtClean="0">
              <a:solidFill>
                <a:srgbClr val="002060"/>
              </a:solidFill>
            </a:endParaRPr>
          </a:p>
          <a:p>
            <a:pPr eaLnBrk="1" hangingPunct="1"/>
            <a:r>
              <a:rPr lang="ja-JP" altLang="en-US" sz="2400" smtClean="0">
                <a:solidFill>
                  <a:srgbClr val="002060"/>
                </a:solidFill>
              </a:rPr>
              <a:t>　　　　　　 　  今 津　 武</a:t>
            </a:r>
            <a:endParaRPr lang="en-US" altLang="ja-JP" sz="2400" smtClean="0">
              <a:solidFill>
                <a:srgbClr val="002060"/>
              </a:solidFill>
            </a:endParaRPr>
          </a:p>
          <a:p>
            <a:pPr eaLnBrk="1" hangingPunct="1"/>
            <a:r>
              <a:rPr lang="en-US" altLang="ja-JP" sz="1400" smtClean="0">
                <a:solidFill>
                  <a:srgbClr val="002060"/>
                </a:solidFill>
              </a:rPr>
              <a:t>2012.05.30</a:t>
            </a:r>
          </a:p>
          <a:p>
            <a:pPr eaLnBrk="1" hangingPunct="1"/>
            <a:endParaRPr lang="ja-JP" altLang="en-US" sz="2400" smtClean="0">
              <a:solidFill>
                <a:srgbClr val="002060"/>
              </a:solidFill>
            </a:endParaRPr>
          </a:p>
        </p:txBody>
      </p:sp>
      <p:sp>
        <p:nvSpPr>
          <p:cNvPr id="8196" name="テキスト ボックス 4"/>
          <p:cNvSpPr txBox="1">
            <a:spLocks noChangeArrowheads="1"/>
          </p:cNvSpPr>
          <p:nvPr/>
        </p:nvSpPr>
        <p:spPr bwMode="auto">
          <a:xfrm>
            <a:off x="4356100" y="333375"/>
            <a:ext cx="4176713" cy="368300"/>
          </a:xfrm>
          <a:prstGeom prst="rect">
            <a:avLst/>
          </a:prstGeom>
          <a:noFill/>
          <a:ln w="9525">
            <a:noFill/>
            <a:miter lim="800000"/>
            <a:headEnd/>
            <a:tailEnd/>
          </a:ln>
        </p:spPr>
        <p:txBody>
          <a:bodyPr>
            <a:spAutoFit/>
          </a:bodyPr>
          <a:lstStyle/>
          <a:p>
            <a:r>
              <a:rPr lang="ja-JP" altLang="en-US">
                <a:latin typeface="Century Schoolbook" pitchFamily="18" charset="0"/>
                <a:ea typeface="ＭＳ Ｐ明朝" pitchFamily="18" charset="-128"/>
              </a:rPr>
              <a:t>国際協力活動推進プラットフォーム報告</a:t>
            </a:r>
          </a:p>
        </p:txBody>
      </p:sp>
      <p:sp>
        <p:nvSpPr>
          <p:cNvPr id="8197" name="スライド番号プレースホルダ 5"/>
          <p:cNvSpPr>
            <a:spLocks noGrp="1"/>
          </p:cNvSpPr>
          <p:nvPr>
            <p:ph type="sldNum" sz="quarter" idx="12"/>
          </p:nvPr>
        </p:nvSpPr>
        <p:spPr>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BC8ECF1C-B902-4624-84F3-EC707B83AF03}" type="slidenum">
              <a:rPr lang="ja-JP" altLang="en-US" smtClean="0"/>
              <a:pPr fontAlgn="base">
                <a:spcBef>
                  <a:spcPct val="0"/>
                </a:spcBef>
                <a:spcAft>
                  <a:spcPct val="0"/>
                </a:spcAft>
                <a:defRPr/>
              </a:pPr>
              <a:t>1</a:t>
            </a:fld>
            <a:endParaRPr lang="ja-JP" alt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633412"/>
          </a:xfrm>
        </p:spPr>
        <p:txBody>
          <a:bodyPr/>
          <a:lstStyle/>
          <a:p>
            <a:pPr algn="ctr" eaLnBrk="1" fontAlgn="auto" hangingPunct="1">
              <a:spcAft>
                <a:spcPts val="0"/>
              </a:spcAft>
              <a:defRPr/>
            </a:pPr>
            <a:r>
              <a:rPr lang="ja-JP" altLang="ja-JP" b="1" dirty="0" smtClean="0">
                <a:effectLst>
                  <a:outerShdw blurRad="38100" dist="38100" dir="2700000" algn="tl">
                    <a:srgbClr val="000000">
                      <a:alpha val="43137"/>
                    </a:srgbClr>
                  </a:outerShdw>
                </a:effectLst>
              </a:rPr>
              <a:t>｢公共管理コース｣概要</a:t>
            </a:r>
            <a:endParaRPr lang="ja-JP" altLang="en-US" b="1" dirty="0">
              <a:effectLst>
                <a:outerShdw blurRad="38100" dist="38100" dir="2700000" algn="tl">
                  <a:srgbClr val="000000">
                    <a:alpha val="43137"/>
                  </a:srgbClr>
                </a:outerShdw>
              </a:effectLst>
            </a:endParaRPr>
          </a:p>
        </p:txBody>
      </p:sp>
      <p:sp>
        <p:nvSpPr>
          <p:cNvPr id="4" name="正方形/長方形 3"/>
          <p:cNvSpPr/>
          <p:nvPr/>
        </p:nvSpPr>
        <p:spPr>
          <a:xfrm>
            <a:off x="468313" y="1268413"/>
            <a:ext cx="8567737" cy="5113337"/>
          </a:xfrm>
          <a:prstGeom prst="rect">
            <a:avLst/>
          </a:prstGeom>
        </p:spPr>
        <p:txBody>
          <a:bodyPr>
            <a:spAutoFit/>
          </a:bodyPr>
          <a:lstStyle/>
          <a:p>
            <a:pPr fontAlgn="auto">
              <a:spcBef>
                <a:spcPts val="0"/>
              </a:spcBef>
              <a:spcAft>
                <a:spcPts val="0"/>
              </a:spcAft>
              <a:buFont typeface="Wingdings" pitchFamily="2" charset="2"/>
              <a:buChar char="Ø"/>
              <a:defRPr/>
            </a:pPr>
            <a:r>
              <a:rPr lang="ja-JP" altLang="ja-JP" sz="2000" dirty="0">
                <a:latin typeface="+mn-lt"/>
                <a:ea typeface="+mn-ea"/>
              </a:rPr>
              <a:t>山口大学では</a:t>
            </a:r>
            <a:r>
              <a:rPr lang="en-US" altLang="ja-JP" sz="2000" dirty="0">
                <a:solidFill>
                  <a:srgbClr val="3399FF"/>
                </a:solidFill>
                <a:effectLst>
                  <a:outerShdw blurRad="38100" dist="38100" dir="2700000" algn="tl">
                    <a:srgbClr val="000000">
                      <a:alpha val="43137"/>
                    </a:srgbClr>
                  </a:outerShdw>
                </a:effectLst>
                <a:latin typeface="+mn-lt"/>
                <a:ea typeface="+mn-ea"/>
              </a:rPr>
              <a:t>2002</a:t>
            </a:r>
            <a:r>
              <a:rPr lang="ja-JP" altLang="ja-JP" sz="2000" dirty="0">
                <a:solidFill>
                  <a:srgbClr val="3399FF"/>
                </a:solidFill>
                <a:effectLst>
                  <a:outerShdw blurRad="38100" dist="38100" dir="2700000" algn="tl">
                    <a:srgbClr val="000000">
                      <a:alpha val="43137"/>
                    </a:srgbClr>
                  </a:outerShdw>
                </a:effectLst>
                <a:latin typeface="+mn-lt"/>
                <a:ea typeface="+mn-ea"/>
              </a:rPr>
              <a:t>年</a:t>
            </a:r>
            <a:r>
              <a:rPr lang="ja-JP" altLang="ja-JP" sz="2000" dirty="0">
                <a:latin typeface="+mn-lt"/>
                <a:ea typeface="+mn-ea"/>
              </a:rPr>
              <a:t>に</a:t>
            </a:r>
            <a:r>
              <a:rPr lang="ja-JP" altLang="en-US" sz="2000" dirty="0">
                <a:latin typeface="+mn-lt"/>
                <a:ea typeface="+mn-ea"/>
              </a:rPr>
              <a:t>、</a:t>
            </a:r>
            <a:r>
              <a:rPr lang="ja-JP" altLang="ja-JP" sz="2000" dirty="0">
                <a:latin typeface="+mn-lt"/>
                <a:ea typeface="+mn-ea"/>
              </a:rPr>
              <a:t>無償資金協力による留学生（</a:t>
            </a:r>
            <a:r>
              <a:rPr lang="en-US" altLang="ja-JP" sz="2000" dirty="0">
                <a:latin typeface="+mn-lt"/>
                <a:ea typeface="+mn-ea"/>
              </a:rPr>
              <a:t>JDS</a:t>
            </a:r>
            <a:r>
              <a:rPr lang="ja-JP" altLang="ja-JP" sz="2000" dirty="0">
                <a:latin typeface="+mn-lt"/>
                <a:ea typeface="+mn-ea"/>
              </a:rPr>
              <a:t>留学生）の受入の</a:t>
            </a:r>
            <a:endParaRPr lang="en-US" altLang="ja-JP" sz="2000" dirty="0">
              <a:latin typeface="+mn-lt"/>
              <a:ea typeface="+mn-ea"/>
            </a:endParaRPr>
          </a:p>
          <a:p>
            <a:pPr fontAlgn="auto">
              <a:spcBef>
                <a:spcPts val="0"/>
              </a:spcBef>
              <a:spcAft>
                <a:spcPts val="0"/>
              </a:spcAft>
              <a:defRPr/>
            </a:pPr>
            <a:r>
              <a:rPr lang="ja-JP" altLang="en-US" sz="2000" dirty="0">
                <a:latin typeface="+mn-lt"/>
                <a:ea typeface="+mn-ea"/>
              </a:rPr>
              <a:t>　</a:t>
            </a:r>
            <a:r>
              <a:rPr lang="ja-JP" altLang="ja-JP" sz="2000" dirty="0">
                <a:latin typeface="+mn-lt"/>
                <a:ea typeface="+mn-ea"/>
              </a:rPr>
              <a:t>ために</a:t>
            </a:r>
            <a:r>
              <a:rPr lang="en-US" altLang="ja-JP" sz="2000" dirty="0">
                <a:latin typeface="+mn-lt"/>
                <a:ea typeface="+mn-ea"/>
              </a:rPr>
              <a:t>JICA</a:t>
            </a:r>
            <a:r>
              <a:rPr lang="ja-JP" altLang="ja-JP" sz="2000" dirty="0">
                <a:latin typeface="+mn-lt"/>
                <a:ea typeface="+mn-ea"/>
              </a:rPr>
              <a:t>の要請を受け，経済学研究科に｢公共管コース｣を開設し，</a:t>
            </a:r>
            <a:r>
              <a:rPr lang="en-US" altLang="ja-JP" sz="2000" dirty="0">
                <a:latin typeface="+mn-lt"/>
                <a:ea typeface="+mn-ea"/>
              </a:rPr>
              <a:t>2011</a:t>
            </a:r>
            <a:r>
              <a:rPr lang="ja-JP" altLang="en-US" sz="2000" dirty="0">
                <a:latin typeface="+mn-lt"/>
                <a:ea typeface="+mn-ea"/>
              </a:rPr>
              <a:t>　</a:t>
            </a:r>
            <a:endParaRPr lang="en-US" altLang="ja-JP" sz="2000" dirty="0">
              <a:latin typeface="+mn-lt"/>
              <a:ea typeface="+mn-ea"/>
            </a:endParaRPr>
          </a:p>
          <a:p>
            <a:pPr fontAlgn="auto">
              <a:spcBef>
                <a:spcPts val="0"/>
              </a:spcBef>
              <a:spcAft>
                <a:spcPts val="0"/>
              </a:spcAft>
              <a:defRPr/>
            </a:pPr>
            <a:r>
              <a:rPr lang="ja-JP" altLang="en-US" sz="2000" dirty="0">
                <a:latin typeface="+mn-lt"/>
                <a:ea typeface="+mn-ea"/>
              </a:rPr>
              <a:t>　</a:t>
            </a:r>
            <a:r>
              <a:rPr lang="ja-JP" altLang="ja-JP" sz="2000" dirty="0">
                <a:latin typeface="+mn-lt"/>
                <a:ea typeface="+mn-ea"/>
              </a:rPr>
              <a:t>年入学者を含め</a:t>
            </a:r>
            <a:r>
              <a:rPr lang="en-US" altLang="ja-JP" sz="2000" dirty="0">
                <a:solidFill>
                  <a:srgbClr val="3399FF"/>
                </a:solidFill>
                <a:effectLst>
                  <a:outerShdw blurRad="38100" dist="38100" dir="2700000" algn="tl">
                    <a:srgbClr val="000000">
                      <a:alpha val="43137"/>
                    </a:srgbClr>
                  </a:outerShdw>
                </a:effectLst>
                <a:latin typeface="+mn-lt"/>
                <a:ea typeface="+mn-ea"/>
              </a:rPr>
              <a:t>37</a:t>
            </a:r>
            <a:r>
              <a:rPr lang="ja-JP" altLang="ja-JP" sz="2000" dirty="0">
                <a:solidFill>
                  <a:srgbClr val="3399FF"/>
                </a:solidFill>
                <a:effectLst>
                  <a:outerShdw blurRad="38100" dist="38100" dir="2700000" algn="tl">
                    <a:srgbClr val="000000">
                      <a:alpha val="43137"/>
                    </a:srgbClr>
                  </a:outerShdw>
                </a:effectLst>
                <a:latin typeface="+mn-lt"/>
                <a:ea typeface="+mn-ea"/>
              </a:rPr>
              <a:t>名</a:t>
            </a:r>
            <a:r>
              <a:rPr lang="ja-JP" altLang="ja-JP" sz="2000" dirty="0">
                <a:latin typeface="+mn-lt"/>
                <a:ea typeface="+mn-ea"/>
              </a:rPr>
              <a:t>の学生を受け入れて来ている。本コースは全ての授業を</a:t>
            </a:r>
            <a:endParaRPr lang="en-US" altLang="ja-JP" sz="2000" dirty="0">
              <a:latin typeface="+mn-lt"/>
              <a:ea typeface="+mn-ea"/>
            </a:endParaRPr>
          </a:p>
          <a:p>
            <a:pPr fontAlgn="auto">
              <a:spcBef>
                <a:spcPts val="0"/>
              </a:spcBef>
              <a:spcAft>
                <a:spcPts val="0"/>
              </a:spcAft>
              <a:defRPr/>
            </a:pPr>
            <a:r>
              <a:rPr lang="ja-JP" altLang="en-US" sz="2000" dirty="0">
                <a:latin typeface="+mn-lt"/>
                <a:ea typeface="+mn-ea"/>
              </a:rPr>
              <a:t>　</a:t>
            </a:r>
            <a:r>
              <a:rPr lang="ja-JP" altLang="ja-JP" sz="2000" dirty="0">
                <a:latin typeface="+mn-lt"/>
                <a:ea typeface="+mn-ea"/>
              </a:rPr>
              <a:t>英語で提供しており</a:t>
            </a:r>
            <a:r>
              <a:rPr lang="ja-JP" altLang="ja-JP" sz="2000" dirty="0">
                <a:solidFill>
                  <a:srgbClr val="3399FF"/>
                </a:solidFill>
                <a:effectLst>
                  <a:outerShdw blurRad="38100" dist="38100" dir="2700000" algn="tl">
                    <a:srgbClr val="000000">
                      <a:alpha val="43137"/>
                    </a:srgbClr>
                  </a:outerShdw>
                </a:effectLst>
                <a:latin typeface="+mn-lt"/>
                <a:ea typeface="+mn-ea"/>
              </a:rPr>
              <a:t>英語のみで学位を取得できる修士課程</a:t>
            </a:r>
            <a:r>
              <a:rPr lang="ja-JP" altLang="ja-JP" sz="2000" dirty="0">
                <a:latin typeface="+mn-lt"/>
                <a:ea typeface="+mn-ea"/>
              </a:rPr>
              <a:t>である。</a:t>
            </a:r>
            <a:endParaRPr lang="en-US" altLang="ja-JP" sz="2000" dirty="0">
              <a:latin typeface="+mn-lt"/>
              <a:ea typeface="+mn-ea"/>
            </a:endParaRPr>
          </a:p>
          <a:p>
            <a:pPr fontAlgn="auto">
              <a:spcBef>
                <a:spcPts val="0"/>
              </a:spcBef>
              <a:spcAft>
                <a:spcPts val="0"/>
              </a:spcAft>
              <a:buFont typeface="Wingdings" pitchFamily="2" charset="2"/>
              <a:buChar char="Ø"/>
              <a:defRPr/>
            </a:pPr>
            <a:r>
              <a:rPr lang="ja-JP" altLang="ja-JP" sz="2000" dirty="0">
                <a:latin typeface="+mn-lt"/>
                <a:ea typeface="+mn-ea"/>
              </a:rPr>
              <a:t>｢公共管理コース｣</a:t>
            </a:r>
            <a:r>
              <a:rPr lang="ja-JP" altLang="en-US" sz="2000" dirty="0">
                <a:latin typeface="+mn-lt"/>
                <a:ea typeface="+mn-ea"/>
              </a:rPr>
              <a:t>で</a:t>
            </a:r>
            <a:r>
              <a:rPr lang="ja-JP" altLang="ja-JP" sz="2000" dirty="0">
                <a:latin typeface="+mn-lt"/>
                <a:ea typeface="+mn-ea"/>
              </a:rPr>
              <a:t>は，</a:t>
            </a:r>
            <a:r>
              <a:rPr lang="en-US" altLang="ja-JP" sz="2000" dirty="0">
                <a:latin typeface="+mn-lt"/>
                <a:ea typeface="+mn-ea"/>
              </a:rPr>
              <a:t>JDS</a:t>
            </a:r>
            <a:r>
              <a:rPr lang="ja-JP" altLang="ja-JP" sz="2000" dirty="0">
                <a:latin typeface="+mn-lt"/>
                <a:ea typeface="+mn-ea"/>
              </a:rPr>
              <a:t>の目的である途上国の公務員のために必要と</a:t>
            </a:r>
            <a:r>
              <a:rPr lang="ja-JP" altLang="ja-JP" sz="2000" dirty="0" err="1">
                <a:latin typeface="+mn-lt"/>
                <a:ea typeface="+mn-ea"/>
              </a:rPr>
              <a:t>な</a:t>
            </a:r>
            <a:endParaRPr lang="en-US" altLang="ja-JP" sz="2000" dirty="0">
              <a:latin typeface="+mn-lt"/>
              <a:ea typeface="+mn-ea"/>
            </a:endParaRPr>
          </a:p>
          <a:p>
            <a:pPr fontAlgn="auto">
              <a:spcBef>
                <a:spcPts val="0"/>
              </a:spcBef>
              <a:spcAft>
                <a:spcPts val="0"/>
              </a:spcAft>
              <a:defRPr/>
            </a:pPr>
            <a:r>
              <a:rPr lang="ja-JP" altLang="en-US" sz="2000" dirty="0">
                <a:latin typeface="+mn-lt"/>
                <a:ea typeface="+mn-ea"/>
              </a:rPr>
              <a:t>　</a:t>
            </a:r>
            <a:r>
              <a:rPr lang="ja-JP" altLang="ja-JP" sz="2000" dirty="0">
                <a:latin typeface="+mn-lt"/>
                <a:ea typeface="+mn-ea"/>
              </a:rPr>
              <a:t>る経済，財政，公共管理の分野の科目を開講し</a:t>
            </a:r>
            <a:r>
              <a:rPr lang="ja-JP" altLang="en-US" sz="2000" dirty="0">
                <a:latin typeface="+mn-lt"/>
                <a:ea typeface="+mn-ea"/>
              </a:rPr>
              <a:t>、</a:t>
            </a:r>
            <a:r>
              <a:rPr lang="ja-JP" altLang="ja-JP" sz="2000" dirty="0">
                <a:latin typeface="+mn-lt"/>
                <a:ea typeface="+mn-ea"/>
              </a:rPr>
              <a:t>バングラデシュ，インドネシア，</a:t>
            </a:r>
            <a:r>
              <a:rPr lang="ja-JP" altLang="en-US" sz="2000" dirty="0">
                <a:latin typeface="+mn-lt"/>
                <a:ea typeface="+mn-ea"/>
              </a:rPr>
              <a:t>　　</a:t>
            </a:r>
            <a:endParaRPr lang="en-US" altLang="ja-JP" sz="2000" dirty="0">
              <a:latin typeface="+mn-lt"/>
              <a:ea typeface="+mn-ea"/>
            </a:endParaRPr>
          </a:p>
          <a:p>
            <a:pPr fontAlgn="auto">
              <a:spcBef>
                <a:spcPts val="0"/>
              </a:spcBef>
              <a:spcAft>
                <a:spcPts val="0"/>
              </a:spcAft>
              <a:defRPr/>
            </a:pPr>
            <a:r>
              <a:rPr lang="ja-JP" altLang="en-US" sz="2000" dirty="0">
                <a:latin typeface="+mn-lt"/>
                <a:ea typeface="+mn-ea"/>
              </a:rPr>
              <a:t>　</a:t>
            </a:r>
            <a:r>
              <a:rPr lang="ja-JP" altLang="ja-JP" sz="2000" dirty="0">
                <a:latin typeface="+mn-lt"/>
                <a:ea typeface="+mn-ea"/>
              </a:rPr>
              <a:t>フィリピン</a:t>
            </a:r>
            <a:r>
              <a:rPr lang="ja-JP" altLang="en-US" sz="2000" dirty="0">
                <a:latin typeface="+mn-lt"/>
                <a:ea typeface="+mn-ea"/>
              </a:rPr>
              <a:t>から</a:t>
            </a:r>
            <a:r>
              <a:rPr lang="en-US" altLang="ja-JP" sz="2000" dirty="0">
                <a:solidFill>
                  <a:srgbClr val="3399FF"/>
                </a:solidFill>
                <a:effectLst>
                  <a:outerShdw blurRad="38100" dist="38100" dir="2700000" algn="tl">
                    <a:srgbClr val="000000">
                      <a:alpha val="43137"/>
                    </a:srgbClr>
                  </a:outerShdw>
                </a:effectLst>
                <a:latin typeface="+mn-lt"/>
                <a:ea typeface="+mn-ea"/>
              </a:rPr>
              <a:t>JDS</a:t>
            </a:r>
            <a:r>
              <a:rPr lang="ja-JP" altLang="en-US" sz="2000" dirty="0">
                <a:solidFill>
                  <a:srgbClr val="3399FF"/>
                </a:solidFill>
                <a:effectLst>
                  <a:outerShdw blurRad="38100" dist="38100" dir="2700000" algn="tl">
                    <a:srgbClr val="000000">
                      <a:alpha val="43137"/>
                    </a:srgbClr>
                  </a:outerShdw>
                </a:effectLst>
                <a:latin typeface="+mn-lt"/>
                <a:ea typeface="+mn-ea"/>
              </a:rPr>
              <a:t>留学生</a:t>
            </a:r>
            <a:r>
              <a:rPr lang="ja-JP" altLang="en-US" sz="2000" dirty="0">
                <a:latin typeface="+mn-lt"/>
                <a:ea typeface="+mn-ea"/>
              </a:rPr>
              <a:t>を受け入れ、</a:t>
            </a:r>
            <a:r>
              <a:rPr lang="en-US" altLang="ja-JP" sz="2000" dirty="0">
                <a:latin typeface="+mn-lt"/>
                <a:ea typeface="+mn-ea"/>
              </a:rPr>
              <a:t>2010</a:t>
            </a:r>
            <a:r>
              <a:rPr lang="ja-JP" altLang="en-US" sz="2000" dirty="0">
                <a:latin typeface="+mn-lt"/>
                <a:ea typeface="+mn-ea"/>
              </a:rPr>
              <a:t>年</a:t>
            </a:r>
            <a:r>
              <a:rPr lang="ja-JP" altLang="ja-JP" sz="2000" dirty="0">
                <a:latin typeface="+mn-lt"/>
                <a:ea typeface="+mn-ea"/>
              </a:rPr>
              <a:t>からは日本政府の</a:t>
            </a:r>
            <a:r>
              <a:rPr lang="ja-JP" altLang="ja-JP" sz="2000" dirty="0">
                <a:solidFill>
                  <a:srgbClr val="3399FF"/>
                </a:solidFill>
                <a:effectLst>
                  <a:outerShdw blurRad="38100" dist="38100" dir="2700000" algn="tl">
                    <a:srgbClr val="000000">
                      <a:alpha val="43137"/>
                    </a:srgbClr>
                  </a:outerShdw>
                </a:effectLst>
                <a:latin typeface="+mn-lt"/>
                <a:ea typeface="+mn-ea"/>
              </a:rPr>
              <a:t>円借款</a:t>
            </a:r>
            <a:r>
              <a:rPr lang="ja-JP" altLang="ja-JP" sz="2000" dirty="0">
                <a:latin typeface="+mn-lt"/>
                <a:ea typeface="+mn-ea"/>
              </a:rPr>
              <a:t>による</a:t>
            </a:r>
            <a:endParaRPr lang="en-US" altLang="ja-JP" sz="2000" dirty="0">
              <a:latin typeface="+mn-lt"/>
              <a:ea typeface="+mn-ea"/>
            </a:endParaRPr>
          </a:p>
          <a:p>
            <a:pPr fontAlgn="auto">
              <a:spcBef>
                <a:spcPts val="0"/>
              </a:spcBef>
              <a:spcAft>
                <a:spcPts val="0"/>
              </a:spcAft>
              <a:defRPr/>
            </a:pPr>
            <a:r>
              <a:rPr lang="ja-JP" altLang="en-US" sz="2000" dirty="0">
                <a:latin typeface="+mn-lt"/>
                <a:ea typeface="+mn-ea"/>
              </a:rPr>
              <a:t>　</a:t>
            </a:r>
            <a:r>
              <a:rPr lang="ja-JP" altLang="ja-JP" sz="2000" dirty="0">
                <a:latin typeface="+mn-lt"/>
                <a:ea typeface="+mn-ea"/>
              </a:rPr>
              <a:t>留学生（インドネシア），一般留学生（</a:t>
            </a:r>
            <a:r>
              <a:rPr lang="ja-JP" altLang="ja-JP" sz="2000" dirty="0">
                <a:solidFill>
                  <a:srgbClr val="3399FF"/>
                </a:solidFill>
                <a:effectLst>
                  <a:outerShdw blurRad="38100" dist="38100" dir="2700000" algn="tl">
                    <a:srgbClr val="000000">
                      <a:alpha val="43137"/>
                    </a:srgbClr>
                  </a:outerShdw>
                </a:effectLst>
                <a:latin typeface="+mn-lt"/>
                <a:ea typeface="+mn-ea"/>
              </a:rPr>
              <a:t>サウジアラビア政府奨学金</a:t>
            </a:r>
            <a:r>
              <a:rPr lang="ja-JP" altLang="ja-JP" sz="2000" dirty="0">
                <a:latin typeface="+mn-lt"/>
                <a:ea typeface="+mn-ea"/>
              </a:rPr>
              <a:t>）も加わり</a:t>
            </a:r>
            <a:endParaRPr lang="en-US" altLang="ja-JP" sz="2000" dirty="0">
              <a:latin typeface="+mn-lt"/>
              <a:ea typeface="+mn-ea"/>
            </a:endParaRPr>
          </a:p>
          <a:p>
            <a:pPr fontAlgn="auto">
              <a:spcBef>
                <a:spcPts val="0"/>
              </a:spcBef>
              <a:spcAft>
                <a:spcPts val="0"/>
              </a:spcAft>
              <a:defRPr/>
            </a:pPr>
            <a:r>
              <a:rPr lang="ja-JP" altLang="en-US" sz="2000" dirty="0">
                <a:latin typeface="+mn-lt"/>
                <a:ea typeface="+mn-ea"/>
              </a:rPr>
              <a:t>　</a:t>
            </a:r>
            <a:r>
              <a:rPr lang="en-US" altLang="ja-JP" sz="2000" dirty="0">
                <a:latin typeface="+mn-lt"/>
                <a:ea typeface="+mn-ea"/>
              </a:rPr>
              <a:t>2011</a:t>
            </a:r>
            <a:r>
              <a:rPr lang="ja-JP" altLang="ja-JP" sz="2000" dirty="0">
                <a:latin typeface="+mn-lt"/>
                <a:ea typeface="+mn-ea"/>
              </a:rPr>
              <a:t>年からは</a:t>
            </a:r>
            <a:r>
              <a:rPr lang="en-US" altLang="ja-JP" sz="2000" dirty="0">
                <a:latin typeface="+mn-lt"/>
                <a:ea typeface="+mn-ea"/>
              </a:rPr>
              <a:t>JICA</a:t>
            </a:r>
            <a:r>
              <a:rPr lang="ja-JP" altLang="ja-JP" sz="2000" dirty="0">
                <a:latin typeface="+mn-lt"/>
                <a:ea typeface="+mn-ea"/>
              </a:rPr>
              <a:t>技術協力による長期研修生（研究生）も加わっている。</a:t>
            </a:r>
            <a:endParaRPr lang="en-US" altLang="ja-JP" sz="2000" dirty="0">
              <a:latin typeface="+mn-lt"/>
              <a:ea typeface="+mn-ea"/>
            </a:endParaRPr>
          </a:p>
          <a:p>
            <a:pPr fontAlgn="auto">
              <a:spcBef>
                <a:spcPts val="0"/>
              </a:spcBef>
              <a:spcAft>
                <a:spcPts val="0"/>
              </a:spcAft>
              <a:buFont typeface="Wingdings" pitchFamily="2" charset="2"/>
              <a:buChar char="Ø"/>
              <a:defRPr/>
            </a:pPr>
            <a:r>
              <a:rPr lang="ja-JP" altLang="ja-JP" sz="2000" dirty="0">
                <a:latin typeface="+mn-lt"/>
                <a:ea typeface="+mn-ea"/>
              </a:rPr>
              <a:t>現在の｢公共管理コース｣在籍者の内訳は以下の通りである。</a:t>
            </a:r>
          </a:p>
          <a:p>
            <a:pPr fontAlgn="auto">
              <a:spcBef>
                <a:spcPts val="0"/>
              </a:spcBef>
              <a:spcAft>
                <a:spcPts val="0"/>
              </a:spcAft>
              <a:defRPr/>
            </a:pPr>
            <a:r>
              <a:rPr lang="ja-JP" altLang="ja-JP" sz="2000" dirty="0">
                <a:latin typeface="+mn-lt"/>
                <a:ea typeface="+mn-ea"/>
              </a:rPr>
              <a:t>　</a:t>
            </a:r>
            <a:r>
              <a:rPr lang="en-US" altLang="ja-JP" sz="2000" dirty="0">
                <a:latin typeface="+mn-lt"/>
                <a:ea typeface="+mn-ea"/>
              </a:rPr>
              <a:t>(1) </a:t>
            </a:r>
            <a:r>
              <a:rPr lang="ja-JP" altLang="ja-JP" sz="2000" dirty="0">
                <a:latin typeface="+mn-lt"/>
                <a:ea typeface="+mn-ea"/>
              </a:rPr>
              <a:t>２年生：バングラデシュ２名（</a:t>
            </a:r>
            <a:r>
              <a:rPr lang="en-US" altLang="ja-JP" sz="2000" dirty="0">
                <a:latin typeface="+mn-lt"/>
                <a:ea typeface="+mn-ea"/>
              </a:rPr>
              <a:t>JDS</a:t>
            </a:r>
            <a:r>
              <a:rPr lang="ja-JP" altLang="ja-JP" sz="2000" dirty="0">
                <a:latin typeface="+mn-lt"/>
                <a:ea typeface="+mn-ea"/>
              </a:rPr>
              <a:t>），インドネシア２名（円借款），</a:t>
            </a:r>
          </a:p>
          <a:p>
            <a:pPr fontAlgn="auto">
              <a:spcBef>
                <a:spcPts val="0"/>
              </a:spcBef>
              <a:spcAft>
                <a:spcPts val="0"/>
              </a:spcAft>
              <a:defRPr/>
            </a:pPr>
            <a:r>
              <a:rPr lang="ja-JP" altLang="en-US" sz="2000" dirty="0">
                <a:latin typeface="+mn-lt"/>
                <a:ea typeface="+mn-ea"/>
              </a:rPr>
              <a:t>　　　</a:t>
            </a:r>
            <a:r>
              <a:rPr lang="ja-JP" altLang="ja-JP" sz="2000" dirty="0">
                <a:latin typeface="+mn-lt"/>
                <a:ea typeface="+mn-ea"/>
              </a:rPr>
              <a:t>サウジアラビア１名（サウジ政府奨学金）</a:t>
            </a:r>
          </a:p>
          <a:p>
            <a:pPr fontAlgn="auto">
              <a:spcBef>
                <a:spcPts val="0"/>
              </a:spcBef>
              <a:spcAft>
                <a:spcPts val="0"/>
              </a:spcAft>
              <a:defRPr/>
            </a:pPr>
            <a:r>
              <a:rPr lang="ja-JP" altLang="ja-JP" sz="2000" dirty="0">
                <a:latin typeface="+mn-lt"/>
                <a:ea typeface="+mn-ea"/>
              </a:rPr>
              <a:t>　</a:t>
            </a:r>
            <a:r>
              <a:rPr lang="en-US" altLang="ja-JP" sz="2000" dirty="0">
                <a:latin typeface="+mn-lt"/>
                <a:ea typeface="+mn-ea"/>
              </a:rPr>
              <a:t>(2) </a:t>
            </a:r>
            <a:r>
              <a:rPr lang="ja-JP" altLang="ja-JP" sz="2000" dirty="0">
                <a:latin typeface="+mn-lt"/>
                <a:ea typeface="+mn-ea"/>
              </a:rPr>
              <a:t>１年生：バングラデシュ２名（</a:t>
            </a:r>
            <a:r>
              <a:rPr lang="en-US" altLang="ja-JP" sz="2000" dirty="0">
                <a:latin typeface="+mn-lt"/>
                <a:ea typeface="+mn-ea"/>
              </a:rPr>
              <a:t>JDS</a:t>
            </a:r>
            <a:r>
              <a:rPr lang="ja-JP" altLang="ja-JP" sz="2000" dirty="0">
                <a:latin typeface="+mn-lt"/>
                <a:ea typeface="+mn-ea"/>
              </a:rPr>
              <a:t>），インドネシア６名（円借款）</a:t>
            </a:r>
          </a:p>
          <a:p>
            <a:pPr fontAlgn="auto">
              <a:spcBef>
                <a:spcPts val="0"/>
              </a:spcBef>
              <a:spcAft>
                <a:spcPts val="0"/>
              </a:spcAft>
              <a:defRPr/>
            </a:pPr>
            <a:r>
              <a:rPr lang="ja-JP" altLang="ja-JP" sz="2000" dirty="0">
                <a:latin typeface="+mn-lt"/>
                <a:ea typeface="+mn-ea"/>
              </a:rPr>
              <a:t>　</a:t>
            </a:r>
            <a:r>
              <a:rPr lang="en-US" altLang="ja-JP" sz="2000" dirty="0">
                <a:latin typeface="+mn-lt"/>
                <a:ea typeface="+mn-ea"/>
              </a:rPr>
              <a:t>(3) </a:t>
            </a:r>
            <a:r>
              <a:rPr lang="ja-JP" altLang="ja-JP" sz="2000" dirty="0">
                <a:latin typeface="+mn-lt"/>
                <a:ea typeface="+mn-ea"/>
              </a:rPr>
              <a:t>研究生：アフガニスタン１名（技術協力）</a:t>
            </a:r>
          </a:p>
          <a:p>
            <a:pPr fontAlgn="auto">
              <a:spcBef>
                <a:spcPts val="0"/>
              </a:spcBef>
              <a:spcAft>
                <a:spcPts val="0"/>
              </a:spcAft>
              <a:defRPr/>
            </a:pPr>
            <a:r>
              <a:rPr lang="ja-JP" altLang="ja-JP" sz="2000" dirty="0">
                <a:latin typeface="+mn-lt"/>
                <a:ea typeface="+mn-ea"/>
              </a:rPr>
              <a:t>　　なお，東アジア研究科（博士課程）にも｢公共管理コース｣と同じプロフラム</a:t>
            </a:r>
            <a:r>
              <a:rPr lang="en-US" altLang="ja-JP" sz="2000" dirty="0">
                <a:latin typeface="+mn-lt"/>
                <a:ea typeface="+mn-ea"/>
              </a:rPr>
              <a:t>(</a:t>
            </a:r>
            <a:r>
              <a:rPr lang="ja-JP" altLang="ja-JP" sz="2000" dirty="0">
                <a:latin typeface="+mn-lt"/>
                <a:ea typeface="+mn-ea"/>
              </a:rPr>
              <a:t>円</a:t>
            </a:r>
            <a:endParaRPr lang="en-US" altLang="ja-JP" sz="2000" dirty="0">
              <a:latin typeface="+mn-lt"/>
              <a:ea typeface="+mn-ea"/>
            </a:endParaRPr>
          </a:p>
          <a:p>
            <a:pPr fontAlgn="auto">
              <a:spcBef>
                <a:spcPts val="0"/>
              </a:spcBef>
              <a:spcAft>
                <a:spcPts val="0"/>
              </a:spcAft>
              <a:defRPr/>
            </a:pPr>
            <a:r>
              <a:rPr lang="ja-JP" altLang="en-US" sz="2000" dirty="0">
                <a:latin typeface="+mn-lt"/>
                <a:ea typeface="+mn-ea"/>
              </a:rPr>
              <a:t>　　</a:t>
            </a:r>
            <a:r>
              <a:rPr lang="ja-JP" altLang="ja-JP" sz="2000" dirty="0">
                <a:latin typeface="+mn-lt"/>
                <a:ea typeface="+mn-ea"/>
              </a:rPr>
              <a:t>借款</a:t>
            </a:r>
            <a:r>
              <a:rPr lang="en-US" altLang="ja-JP" sz="2000" dirty="0">
                <a:latin typeface="+mn-lt"/>
                <a:ea typeface="+mn-ea"/>
              </a:rPr>
              <a:t>)</a:t>
            </a:r>
            <a:r>
              <a:rPr lang="ja-JP" altLang="ja-JP" sz="2000" dirty="0">
                <a:latin typeface="+mn-lt"/>
                <a:ea typeface="+mn-ea"/>
              </a:rPr>
              <a:t>により，１名のインドネシア留学生が在籍中である。</a:t>
            </a:r>
          </a:p>
        </p:txBody>
      </p:sp>
      <p:sp>
        <p:nvSpPr>
          <p:cNvPr id="9220" name="スライド番号プレースホルダ 4"/>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C731698-5864-48F5-8D71-D7F6F978A6BE}" type="slidenum">
              <a:rPr lang="ja-JP" altLang="en-US" smtClean="0"/>
              <a:pPr fontAlgn="base">
                <a:spcBef>
                  <a:spcPct val="0"/>
                </a:spcBef>
                <a:spcAft>
                  <a:spcPct val="0"/>
                </a:spcAft>
                <a:defRPr/>
              </a:pPr>
              <a:t>2</a:t>
            </a:fld>
            <a:endParaRPr lang="ja-JP" alt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ctr" eaLnBrk="1" fontAlgn="auto" hangingPunct="1">
              <a:spcAft>
                <a:spcPts val="0"/>
              </a:spcAft>
              <a:defRPr/>
            </a:pPr>
            <a:r>
              <a:rPr lang="en-US" altLang="ja-JP" sz="4000" b="1" dirty="0" smtClean="0">
                <a:solidFill>
                  <a:srgbClr val="002060"/>
                </a:solidFill>
                <a:effectLst>
                  <a:outerShdw blurRad="38100" dist="38100" dir="2700000" algn="tl">
                    <a:srgbClr val="000000">
                      <a:alpha val="43137"/>
                    </a:srgbClr>
                  </a:outerShdw>
                </a:effectLst>
              </a:rPr>
              <a:t>BCS</a:t>
            </a:r>
            <a:r>
              <a:rPr lang="ja-JP" altLang="en-US" sz="2700" b="1" dirty="0" smtClean="0">
                <a:solidFill>
                  <a:srgbClr val="002060"/>
                </a:solidFill>
                <a:effectLst>
                  <a:outerShdw blurRad="38100" dist="38100" dir="2700000" algn="tl">
                    <a:srgbClr val="000000">
                      <a:alpha val="43137"/>
                    </a:srgbClr>
                  </a:outerShdw>
                </a:effectLst>
              </a:rPr>
              <a:t>（</a:t>
            </a:r>
            <a:r>
              <a:rPr lang="en-US" altLang="ja-JP" sz="2700" b="1" dirty="0" smtClean="0">
                <a:solidFill>
                  <a:srgbClr val="002060"/>
                </a:solidFill>
                <a:effectLst>
                  <a:outerShdw blurRad="38100" dist="38100" dir="2700000" algn="tl">
                    <a:srgbClr val="000000">
                      <a:alpha val="43137"/>
                    </a:srgbClr>
                  </a:outerShdw>
                </a:effectLst>
              </a:rPr>
              <a:t>Bangladesh Civil Service) </a:t>
            </a:r>
            <a:r>
              <a:rPr lang="en-US" altLang="ja-JP" sz="4000" b="1" dirty="0" smtClean="0">
                <a:solidFill>
                  <a:srgbClr val="002060"/>
                </a:solidFill>
                <a:effectLst>
                  <a:outerShdw blurRad="38100" dist="38100" dir="2700000" algn="tl">
                    <a:srgbClr val="000000">
                      <a:alpha val="43137"/>
                    </a:srgbClr>
                  </a:outerShdw>
                </a:effectLst>
              </a:rPr>
              <a:t>Administration Academy</a:t>
            </a:r>
            <a:endParaRPr lang="ja-JP" altLang="en-US" b="1" dirty="0">
              <a:solidFill>
                <a:srgbClr val="002060"/>
              </a:solidFill>
              <a:effectLst>
                <a:outerShdw blurRad="38100" dist="38100" dir="2700000" algn="tl">
                  <a:srgbClr val="000000">
                    <a:alpha val="43137"/>
                  </a:srgbClr>
                </a:outerShdw>
              </a:effectLst>
            </a:endParaRPr>
          </a:p>
        </p:txBody>
      </p:sp>
      <p:sp>
        <p:nvSpPr>
          <p:cNvPr id="10243" name="コンテンツ プレースホルダ 2"/>
          <p:cNvSpPr>
            <a:spLocks noGrp="1"/>
          </p:cNvSpPr>
          <p:nvPr>
            <p:ph sz="quarter" idx="1"/>
          </p:nvPr>
        </p:nvSpPr>
        <p:spPr>
          <a:xfrm>
            <a:off x="468313" y="1484313"/>
            <a:ext cx="8229600" cy="4897437"/>
          </a:xfrm>
          <a:ln w="31750">
            <a:solidFill>
              <a:schemeClr val="accent1"/>
            </a:solidFill>
          </a:ln>
        </p:spPr>
        <p:txBody>
          <a:bodyPr/>
          <a:lstStyle/>
          <a:p>
            <a:pPr eaLnBrk="1" hangingPunct="1">
              <a:buFont typeface="Wingdings" pitchFamily="2" charset="2"/>
              <a:buChar char="Ø"/>
            </a:pPr>
            <a:r>
              <a:rPr lang="en-US" altLang="ja-JP" sz="2800" smtClean="0"/>
              <a:t>BCS Administration Academy</a:t>
            </a:r>
            <a:r>
              <a:rPr lang="ja-JP" altLang="ja-JP" sz="2800" smtClean="0"/>
              <a:t>は、この</a:t>
            </a:r>
            <a:r>
              <a:rPr lang="en-US" altLang="ja-JP" sz="2800" smtClean="0"/>
              <a:t>BCS Administration Cadre</a:t>
            </a:r>
            <a:r>
              <a:rPr lang="ja-JP" altLang="en-US" sz="2800" smtClean="0"/>
              <a:t>（行政職）</a:t>
            </a:r>
            <a:r>
              <a:rPr lang="ja-JP" altLang="ja-JP" sz="2800" smtClean="0"/>
              <a:t>を対象にした公務員研修所であり、</a:t>
            </a:r>
            <a:r>
              <a:rPr lang="en-US" altLang="ja-JP" sz="2800" smtClean="0"/>
              <a:t>1987</a:t>
            </a:r>
            <a:r>
              <a:rPr lang="ja-JP" altLang="ja-JP" sz="2800" smtClean="0"/>
              <a:t>年に設置された公務員研修所である。この公務員研修所では、国家公務員になったばかりの新人職員から課長補佐級、課長級、課長級より高い職位を対象にした様々な研修プログラムが提供されている。</a:t>
            </a:r>
            <a:endParaRPr lang="en-US" altLang="ja-JP" sz="2800" smtClean="0"/>
          </a:p>
          <a:p>
            <a:pPr eaLnBrk="1" hangingPunct="1">
              <a:buFont typeface="Wingdings" pitchFamily="2" charset="2"/>
              <a:buChar char="Ø"/>
            </a:pPr>
            <a:r>
              <a:rPr lang="en-US" altLang="ja-JP" sz="2800" smtClean="0"/>
              <a:t>Administration Cadre</a:t>
            </a:r>
            <a:r>
              <a:rPr lang="ja-JP" altLang="en-US" sz="2800" smtClean="0"/>
              <a:t>は、</a:t>
            </a:r>
            <a:r>
              <a:rPr lang="ja-JP" altLang="ja-JP" sz="2800" smtClean="0"/>
              <a:t>バングラデシュの様々な中央省庁</a:t>
            </a:r>
            <a:r>
              <a:rPr lang="ja-JP" altLang="en-US" sz="2800" smtClean="0"/>
              <a:t>及び</a:t>
            </a:r>
            <a:r>
              <a:rPr lang="ja-JP" altLang="ja-JP" sz="2800" smtClean="0"/>
              <a:t>地方行政機関</a:t>
            </a:r>
            <a:r>
              <a:rPr lang="ja-JP" altLang="en-US" sz="2800" smtClean="0"/>
              <a:t>を異動し、</a:t>
            </a:r>
            <a:r>
              <a:rPr lang="ja-JP" altLang="ja-JP" sz="2800" smtClean="0"/>
              <a:t>次官、次官補といった各省のトップ</a:t>
            </a:r>
            <a:r>
              <a:rPr lang="ja-JP" altLang="en-US" sz="2800" smtClean="0"/>
              <a:t>に</a:t>
            </a:r>
            <a:r>
              <a:rPr lang="ja-JP" altLang="ja-JP" sz="2800" smtClean="0"/>
              <a:t>は、この</a:t>
            </a:r>
            <a:r>
              <a:rPr lang="en-US" altLang="ja-JP" sz="2800" smtClean="0"/>
              <a:t>Administration Cadre</a:t>
            </a:r>
            <a:r>
              <a:rPr lang="ja-JP" altLang="ja-JP" sz="2800" smtClean="0"/>
              <a:t>に属する国家公務員が多く就任する。</a:t>
            </a:r>
            <a:endParaRPr lang="ja-JP" altLang="en-US" sz="2800" smtClean="0"/>
          </a:p>
        </p:txBody>
      </p:sp>
      <p:sp>
        <p:nvSpPr>
          <p:cNvPr id="10244" name="スライド番号プレースホルダ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A839605C-E504-46C7-83E2-E620E9EEDC15}" type="slidenum">
              <a:rPr lang="ja-JP" altLang="en-US" smtClean="0"/>
              <a:pPr fontAlgn="base">
                <a:spcBef>
                  <a:spcPct val="0"/>
                </a:spcBef>
                <a:spcAft>
                  <a:spcPct val="0"/>
                </a:spcAft>
                <a:defRPr/>
              </a:pPr>
              <a:t>3</a:t>
            </a:fld>
            <a:endParaRPr lang="ja-JP" alt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コンテンツ プレースホルダ 2"/>
          <p:cNvSpPr>
            <a:spLocks noGrp="1"/>
          </p:cNvSpPr>
          <p:nvPr>
            <p:ph sz="quarter" idx="1"/>
          </p:nvPr>
        </p:nvSpPr>
        <p:spPr>
          <a:xfrm>
            <a:off x="611188" y="1916113"/>
            <a:ext cx="7489825" cy="4321175"/>
          </a:xfrm>
          <a:ln w="31750">
            <a:solidFill>
              <a:schemeClr val="accent1"/>
            </a:solidFill>
          </a:ln>
        </p:spPr>
        <p:txBody>
          <a:bodyPr/>
          <a:lstStyle/>
          <a:p>
            <a:pPr eaLnBrk="1" hangingPunct="1">
              <a:buFont typeface="Wingdings" pitchFamily="2" charset="2"/>
              <a:buChar char="Ø"/>
            </a:pPr>
            <a:r>
              <a:rPr lang="en-US" altLang="ja-JP" smtClean="0"/>
              <a:t>JDS</a:t>
            </a:r>
            <a:r>
              <a:rPr lang="ja-JP" altLang="en-US" smtClean="0"/>
              <a:t>留学生の多くは</a:t>
            </a:r>
            <a:r>
              <a:rPr lang="en-US" altLang="ja-JP" smtClean="0"/>
              <a:t>Administration Cadre</a:t>
            </a:r>
            <a:r>
              <a:rPr lang="ja-JP" altLang="ja-JP" smtClean="0"/>
              <a:t>に属していて、</a:t>
            </a:r>
            <a:r>
              <a:rPr lang="en-US" altLang="ja-JP" smtClean="0"/>
              <a:t>BCS Administration Academy</a:t>
            </a:r>
            <a:r>
              <a:rPr lang="ja-JP" altLang="ja-JP" smtClean="0"/>
              <a:t>にて様々な研修を受けている。そこで</a:t>
            </a:r>
            <a:r>
              <a:rPr lang="en-US" altLang="ja-JP" smtClean="0"/>
              <a:t>PA</a:t>
            </a:r>
            <a:r>
              <a:rPr lang="ja-JP" altLang="ja-JP" smtClean="0"/>
              <a:t>コースが</a:t>
            </a:r>
            <a:r>
              <a:rPr lang="en-US" altLang="ja-JP" smtClean="0"/>
              <a:t>JDS</a:t>
            </a:r>
            <a:r>
              <a:rPr lang="ja-JP" altLang="ja-JP" smtClean="0"/>
              <a:t>留学生に対する教育経験を踏まえ、バングラデシュの若手国家公務員に公共管理や財政に関する講義を提供することにより、当</a:t>
            </a:r>
            <a:r>
              <a:rPr lang="en-US" altLang="ja-JP" smtClean="0"/>
              <a:t>PA</a:t>
            </a:r>
            <a:r>
              <a:rPr lang="ja-JP" altLang="ja-JP" smtClean="0"/>
              <a:t>コースに対する認識が</a:t>
            </a:r>
            <a:r>
              <a:rPr lang="ja-JP" altLang="en-US" smtClean="0"/>
              <a:t>深まり、</a:t>
            </a:r>
            <a:r>
              <a:rPr lang="en-US" altLang="ja-JP" smtClean="0"/>
              <a:t>PA</a:t>
            </a:r>
            <a:r>
              <a:rPr lang="ja-JP" altLang="ja-JP" smtClean="0"/>
              <a:t>コース応募</a:t>
            </a:r>
            <a:r>
              <a:rPr lang="ja-JP" altLang="en-US" smtClean="0"/>
              <a:t>のきっかけになる。</a:t>
            </a:r>
            <a:endParaRPr lang="en-US" altLang="ja-JP" smtClean="0"/>
          </a:p>
          <a:p>
            <a:pPr eaLnBrk="1" hangingPunct="1">
              <a:buFont typeface="Wingdings" pitchFamily="2" charset="2"/>
              <a:buChar char="Ø"/>
            </a:pPr>
            <a:r>
              <a:rPr lang="en-US" altLang="ja-JP" smtClean="0"/>
              <a:t>2010</a:t>
            </a:r>
            <a:r>
              <a:rPr lang="ja-JP" altLang="ja-JP" smtClean="0"/>
              <a:t>年</a:t>
            </a:r>
            <a:r>
              <a:rPr lang="en-US" altLang="ja-JP" smtClean="0"/>
              <a:t>2</a:t>
            </a:r>
            <a:r>
              <a:rPr lang="ja-JP" altLang="ja-JP" smtClean="0"/>
              <a:t>月</a:t>
            </a:r>
            <a:r>
              <a:rPr lang="en-US" altLang="ja-JP" smtClean="0"/>
              <a:t>8</a:t>
            </a:r>
            <a:r>
              <a:rPr lang="ja-JP" altLang="ja-JP" smtClean="0"/>
              <a:t>日に</a:t>
            </a:r>
            <a:r>
              <a:rPr lang="en-US" altLang="ja-JP" smtClean="0"/>
              <a:t>BCS Administration Academy</a:t>
            </a:r>
            <a:r>
              <a:rPr lang="ja-JP" altLang="ja-JP" smtClean="0"/>
              <a:t>と</a:t>
            </a:r>
            <a:r>
              <a:rPr lang="en-US" altLang="ja-JP" smtClean="0"/>
              <a:t>MoU</a:t>
            </a:r>
            <a:r>
              <a:rPr lang="ja-JP" altLang="ja-JP" smtClean="0"/>
              <a:t>を結び、</a:t>
            </a:r>
            <a:r>
              <a:rPr lang="en-US" altLang="ja-JP" smtClean="0"/>
              <a:t>Intermediate Course on Public Administration and Public Finance</a:t>
            </a:r>
            <a:r>
              <a:rPr lang="ja-JP" altLang="ja-JP" smtClean="0"/>
              <a:t>といった講義プログラムの提供を行う</a:t>
            </a:r>
            <a:r>
              <a:rPr lang="ja-JP" altLang="en-US" smtClean="0"/>
              <a:t>こととなり、以降毎年実施している</a:t>
            </a:r>
            <a:r>
              <a:rPr lang="ja-JP" altLang="ja-JP" smtClean="0"/>
              <a:t>。</a:t>
            </a:r>
            <a:endParaRPr lang="ja-JP" altLang="en-US" smtClean="0"/>
          </a:p>
        </p:txBody>
      </p:sp>
      <p:sp>
        <p:nvSpPr>
          <p:cNvPr id="5" name="タイトル 4"/>
          <p:cNvSpPr>
            <a:spLocks noGrp="1"/>
          </p:cNvSpPr>
          <p:nvPr>
            <p:ph type="title"/>
          </p:nvPr>
        </p:nvSpPr>
        <p:spPr>
          <a:xfrm>
            <a:off x="457200" y="401638"/>
            <a:ext cx="8218488" cy="1016000"/>
          </a:xfrm>
        </p:spPr>
        <p:txBody>
          <a:bodyPr wrap="square">
            <a:spAutoFit/>
          </a:bodyPr>
          <a:lstStyle/>
          <a:p>
            <a:pPr algn="ctr" eaLnBrk="1" fontAlgn="auto" hangingPunct="1">
              <a:spcAft>
                <a:spcPts val="0"/>
              </a:spcAft>
              <a:defRPr/>
            </a:pPr>
            <a:r>
              <a:rPr lang="en-US" altLang="ja-JP" b="1" dirty="0">
                <a:solidFill>
                  <a:srgbClr val="002060"/>
                </a:solidFill>
                <a:effectLst>
                  <a:outerShdw blurRad="38100" dist="38100" dir="2700000" algn="tl">
                    <a:srgbClr val="000000">
                      <a:alpha val="43137"/>
                    </a:srgbClr>
                  </a:outerShdw>
                </a:effectLst>
              </a:rPr>
              <a:t>BCS Administration </a:t>
            </a:r>
            <a:r>
              <a:rPr lang="en-US" altLang="ja-JP" b="1" dirty="0" smtClean="0">
                <a:solidFill>
                  <a:srgbClr val="002060"/>
                </a:solidFill>
                <a:effectLst>
                  <a:outerShdw blurRad="38100" dist="38100" dir="2700000" algn="tl">
                    <a:srgbClr val="000000">
                      <a:alpha val="43137"/>
                    </a:srgbClr>
                  </a:outerShdw>
                </a:effectLst>
              </a:rPr>
              <a:t>Academy</a:t>
            </a:r>
            <a:br>
              <a:rPr lang="en-US" altLang="ja-JP" b="1" dirty="0" smtClean="0">
                <a:solidFill>
                  <a:srgbClr val="002060"/>
                </a:solidFill>
                <a:effectLst>
                  <a:outerShdw blurRad="38100" dist="38100" dir="2700000" algn="tl">
                    <a:srgbClr val="000000">
                      <a:alpha val="43137"/>
                    </a:srgbClr>
                  </a:outerShdw>
                </a:effectLst>
              </a:rPr>
            </a:br>
            <a:r>
              <a:rPr lang="ja-JP" altLang="en-US" b="1" dirty="0" err="1" smtClean="0">
                <a:solidFill>
                  <a:srgbClr val="002060"/>
                </a:solidFill>
                <a:effectLst>
                  <a:outerShdw blurRad="38100" dist="38100" dir="2700000" algn="tl">
                    <a:srgbClr val="000000">
                      <a:alpha val="43137"/>
                    </a:srgbClr>
                  </a:outerShdw>
                </a:effectLst>
              </a:rPr>
              <a:t>への</a:t>
            </a:r>
            <a:r>
              <a:rPr lang="ja-JP" altLang="en-US" b="1" dirty="0" smtClean="0">
                <a:solidFill>
                  <a:srgbClr val="002060"/>
                </a:solidFill>
                <a:effectLst>
                  <a:outerShdw blurRad="38100" dist="38100" dir="2700000" algn="tl">
                    <a:srgbClr val="000000">
                      <a:alpha val="43137"/>
                    </a:srgbClr>
                  </a:outerShdw>
                </a:effectLst>
              </a:rPr>
              <a:t>講義提供</a:t>
            </a:r>
            <a:r>
              <a:rPr lang="ja-JP" altLang="ja-JP" b="1" dirty="0" smtClean="0">
                <a:solidFill>
                  <a:srgbClr val="002060"/>
                </a:solidFill>
                <a:effectLst>
                  <a:outerShdw blurRad="38100" dist="38100" dir="2700000" algn="tl">
                    <a:srgbClr val="000000">
                      <a:alpha val="43137"/>
                    </a:srgbClr>
                  </a:outerShdw>
                </a:effectLst>
              </a:rPr>
              <a:t>講義</a:t>
            </a:r>
            <a:endParaRPr lang="ja-JP" altLang="en-US" b="1" dirty="0">
              <a:solidFill>
                <a:srgbClr val="002060"/>
              </a:solidFill>
              <a:effectLst>
                <a:outerShdw blurRad="38100" dist="38100" dir="2700000" algn="tl">
                  <a:srgbClr val="000000">
                    <a:alpha val="43137"/>
                  </a:srgbClr>
                </a:outerShdw>
              </a:effectLst>
            </a:endParaRPr>
          </a:p>
        </p:txBody>
      </p:sp>
      <p:sp>
        <p:nvSpPr>
          <p:cNvPr id="11268" name="スライド番号プレースホルダ 5"/>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B7A48AD1-F093-4E25-9153-ED3A8E87523D}" type="slidenum">
              <a:rPr lang="ja-JP" altLang="en-US" smtClean="0"/>
              <a:pPr fontAlgn="base">
                <a:spcBef>
                  <a:spcPct val="0"/>
                </a:spcBef>
                <a:spcAft>
                  <a:spcPct val="0"/>
                </a:spcAft>
                <a:defRPr/>
              </a:pPr>
              <a:t>4</a:t>
            </a:fld>
            <a:endParaRPr lang="ja-JP" alt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6250"/>
            <a:ext cx="7467600" cy="720725"/>
          </a:xfrm>
        </p:spPr>
        <p:txBody>
          <a:bodyPr/>
          <a:lstStyle/>
          <a:p>
            <a:pPr algn="ctr" eaLnBrk="1" fontAlgn="auto" hangingPunct="1">
              <a:spcAft>
                <a:spcPts val="0"/>
              </a:spcAft>
              <a:defRPr/>
            </a:pPr>
            <a:r>
              <a:rPr lang="ja-JP" altLang="en-US" b="1" dirty="0" smtClean="0">
                <a:solidFill>
                  <a:srgbClr val="002060"/>
                </a:solidFill>
                <a:effectLst>
                  <a:outerShdw blurRad="38100" dist="38100" dir="2700000" algn="tl">
                    <a:srgbClr val="000000">
                      <a:alpha val="43137"/>
                    </a:srgbClr>
                  </a:outerShdw>
                </a:effectLst>
              </a:rPr>
              <a:t>講義提供の今後の展開</a:t>
            </a:r>
            <a:endParaRPr lang="ja-JP" altLang="en-US" b="1" dirty="0">
              <a:solidFill>
                <a:srgbClr val="002060"/>
              </a:solidFill>
              <a:effectLst>
                <a:outerShdw blurRad="38100" dist="38100" dir="2700000" algn="tl">
                  <a:srgbClr val="000000">
                    <a:alpha val="43137"/>
                  </a:srgbClr>
                </a:outerShdw>
              </a:effectLst>
            </a:endParaRPr>
          </a:p>
        </p:txBody>
      </p:sp>
      <p:sp>
        <p:nvSpPr>
          <p:cNvPr id="12291" name="コンテンツ プレースホルダ 2"/>
          <p:cNvSpPr>
            <a:spLocks noGrp="1"/>
          </p:cNvSpPr>
          <p:nvPr>
            <p:ph sz="quarter" idx="1"/>
          </p:nvPr>
        </p:nvSpPr>
        <p:spPr>
          <a:xfrm>
            <a:off x="827088" y="1600200"/>
            <a:ext cx="7273925" cy="4349750"/>
          </a:xfrm>
          <a:ln w="31750">
            <a:solidFill>
              <a:schemeClr val="accent1"/>
            </a:solidFill>
          </a:ln>
        </p:spPr>
        <p:txBody>
          <a:bodyPr/>
          <a:lstStyle/>
          <a:p>
            <a:pPr eaLnBrk="1" hangingPunct="1">
              <a:buFont typeface="Wingdings" pitchFamily="2" charset="2"/>
              <a:buChar char="Ø"/>
            </a:pPr>
            <a:r>
              <a:rPr lang="ja-JP" altLang="en-US" smtClean="0"/>
              <a:t>経済学研究科教員だけでなく、山口大学が提供可能な英語での講義を提供し、本学への留学を勧奨する。（</a:t>
            </a:r>
            <a:r>
              <a:rPr lang="en-US" altLang="ja-JP" smtClean="0"/>
              <a:t>2012</a:t>
            </a:r>
            <a:r>
              <a:rPr lang="ja-JP" altLang="en-US" smtClean="0"/>
              <a:t>年</a:t>
            </a:r>
            <a:r>
              <a:rPr lang="en-US" altLang="ja-JP" smtClean="0"/>
              <a:t>2</a:t>
            </a:r>
            <a:r>
              <a:rPr lang="ja-JP" altLang="en-US" smtClean="0"/>
              <a:t>月には、工学部朝位准教授が「日本の防災行政とハザードマップ」につき講義。）</a:t>
            </a:r>
            <a:endParaRPr lang="en-US" altLang="ja-JP" smtClean="0"/>
          </a:p>
          <a:p>
            <a:pPr eaLnBrk="1" hangingPunct="1">
              <a:buFont typeface="Wingdings" pitchFamily="2" charset="2"/>
              <a:buChar char="Ø"/>
            </a:pPr>
            <a:r>
              <a:rPr lang="ja-JP" altLang="en-US" smtClean="0"/>
              <a:t>他国においても同様の試みを開始する。（</a:t>
            </a:r>
            <a:r>
              <a:rPr lang="en-US" altLang="ja-JP" smtClean="0"/>
              <a:t>2012</a:t>
            </a:r>
            <a:r>
              <a:rPr lang="ja-JP" altLang="en-US" smtClean="0"/>
              <a:t>年３月にはインドネシア国家開発庁（</a:t>
            </a:r>
            <a:r>
              <a:rPr lang="en-US" altLang="ja-JP" smtClean="0"/>
              <a:t>Bappenas)</a:t>
            </a:r>
            <a:r>
              <a:rPr lang="ja-JP" altLang="en-US" smtClean="0"/>
              <a:t>研修所で、</a:t>
            </a:r>
            <a:r>
              <a:rPr lang="en-US" altLang="ja-JP" smtClean="0"/>
              <a:t>MOT</a:t>
            </a:r>
            <a:r>
              <a:rPr lang="ja-JP" altLang="en-US" smtClean="0"/>
              <a:t>福与教授の模擬授業を実施）</a:t>
            </a:r>
            <a:endParaRPr lang="en-US" altLang="ja-JP" smtClean="0"/>
          </a:p>
          <a:p>
            <a:pPr eaLnBrk="1" hangingPunct="1">
              <a:buFont typeface="Wingdings" pitchFamily="2" charset="2"/>
              <a:buChar char="Ø"/>
            </a:pPr>
            <a:r>
              <a:rPr lang="ja-JP" altLang="en-US" smtClean="0"/>
              <a:t>今後、カンボジア、ベトナム等でも同様の講義提供を計画し、留学生の勧誘に努めたい。なお、インドネシアでは世界銀行の留学プログラムとの連携も模索している。</a:t>
            </a:r>
          </a:p>
        </p:txBody>
      </p:sp>
      <p:sp>
        <p:nvSpPr>
          <p:cNvPr id="12292" name="スライド番号プレースホルダ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6591215-C6A2-4C54-AEBB-0FFACF3312B7}" type="slidenum">
              <a:rPr lang="ja-JP" altLang="en-US" smtClean="0"/>
              <a:pPr fontAlgn="base">
                <a:spcBef>
                  <a:spcPct val="0"/>
                </a:spcBef>
                <a:spcAft>
                  <a:spcPct val="0"/>
                </a:spcAft>
                <a:defRPr/>
              </a:pPr>
              <a:t>5</a:t>
            </a:fld>
            <a:endParaRPr lang="ja-JP" alt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ctr" eaLnBrk="1" fontAlgn="auto" hangingPunct="1">
              <a:spcAft>
                <a:spcPts val="0"/>
              </a:spcAft>
              <a:defRPr/>
            </a:pPr>
            <a:r>
              <a:rPr lang="ja-JP" altLang="ja-JP" sz="3600" b="1" dirty="0" smtClean="0">
                <a:solidFill>
                  <a:srgbClr val="002060"/>
                </a:solidFill>
                <a:effectLst>
                  <a:outerShdw blurRad="38100" dist="38100" dir="2700000" algn="tl">
                    <a:srgbClr val="000000">
                      <a:alpha val="43137"/>
                    </a:srgbClr>
                  </a:outerShdw>
                </a:effectLst>
              </a:rPr>
              <a:t>「日本理解のための特別科目」</a:t>
            </a:r>
            <a:r>
              <a:rPr lang="en-US" altLang="ja-JP" b="1" dirty="0" smtClean="0">
                <a:solidFill>
                  <a:srgbClr val="002060"/>
                </a:solidFill>
                <a:effectLst>
                  <a:outerShdw blurRad="38100" dist="38100" dir="2700000" algn="tl">
                    <a:srgbClr val="000000">
                      <a:alpha val="43137"/>
                    </a:srgbClr>
                  </a:outerShdw>
                </a:effectLst>
              </a:rPr>
              <a:t/>
            </a:r>
            <a:br>
              <a:rPr lang="en-US" altLang="ja-JP" b="1" dirty="0" smtClean="0">
                <a:solidFill>
                  <a:srgbClr val="002060"/>
                </a:solidFill>
                <a:effectLst>
                  <a:outerShdw blurRad="38100" dist="38100" dir="2700000" algn="tl">
                    <a:srgbClr val="000000">
                      <a:alpha val="43137"/>
                    </a:srgbClr>
                  </a:outerShdw>
                </a:effectLst>
              </a:rPr>
            </a:br>
            <a:r>
              <a:rPr lang="ja-JP" altLang="ja-JP" sz="2200" b="1" dirty="0" smtClean="0">
                <a:solidFill>
                  <a:srgbClr val="002060"/>
                </a:solidFill>
                <a:effectLst>
                  <a:outerShdw blurRad="38100" dist="38100" dir="2700000" algn="tl">
                    <a:srgbClr val="000000">
                      <a:alpha val="43137"/>
                    </a:srgbClr>
                  </a:outerShdw>
                </a:effectLst>
              </a:rPr>
              <a:t>（</a:t>
            </a:r>
            <a:r>
              <a:rPr lang="en-US" altLang="ja-JP" sz="2200" b="1" dirty="0" smtClean="0">
                <a:solidFill>
                  <a:srgbClr val="002060"/>
                </a:solidFill>
                <a:effectLst>
                  <a:outerShdw blurRad="38100" dist="38100" dir="2700000" algn="tl">
                    <a:srgbClr val="000000">
                      <a:alpha val="43137"/>
                    </a:srgbClr>
                  </a:outerShdw>
                </a:effectLst>
              </a:rPr>
              <a:t>Special Subject for Understanding of </a:t>
            </a:r>
            <a:br>
              <a:rPr lang="en-US" altLang="ja-JP" sz="2200" b="1" dirty="0" smtClean="0">
                <a:solidFill>
                  <a:srgbClr val="002060"/>
                </a:solidFill>
                <a:effectLst>
                  <a:outerShdw blurRad="38100" dist="38100" dir="2700000" algn="tl">
                    <a:srgbClr val="000000">
                      <a:alpha val="43137"/>
                    </a:srgbClr>
                  </a:outerShdw>
                </a:effectLst>
              </a:rPr>
            </a:br>
            <a:r>
              <a:rPr lang="en-US" altLang="ja-JP" sz="2200" b="1" dirty="0" smtClean="0">
                <a:solidFill>
                  <a:srgbClr val="002060"/>
                </a:solidFill>
                <a:effectLst>
                  <a:outerShdw blurRad="38100" dist="38100" dir="2700000" algn="tl">
                    <a:srgbClr val="000000">
                      <a:alpha val="43137"/>
                    </a:srgbClr>
                  </a:outerShdw>
                </a:effectLst>
              </a:rPr>
              <a:t>Japanese Society and its Experiences</a:t>
            </a:r>
            <a:r>
              <a:rPr lang="ja-JP" altLang="en-US" sz="2200" b="1" dirty="0" smtClean="0">
                <a:solidFill>
                  <a:srgbClr val="002060"/>
                </a:solidFill>
                <a:effectLst>
                  <a:outerShdw blurRad="38100" dist="38100" dir="2700000" algn="tl">
                    <a:srgbClr val="000000">
                      <a:alpha val="43137"/>
                    </a:srgbClr>
                  </a:outerShdw>
                </a:effectLst>
              </a:rPr>
              <a:t>）</a:t>
            </a:r>
            <a:endParaRPr lang="ja-JP" altLang="en-US" sz="2200" b="1" dirty="0">
              <a:solidFill>
                <a:srgbClr val="002060"/>
              </a:solidFill>
              <a:effectLst>
                <a:outerShdw blurRad="38100" dist="38100" dir="2700000" algn="tl">
                  <a:srgbClr val="000000">
                    <a:alpha val="43137"/>
                  </a:srgbClr>
                </a:outerShdw>
              </a:effectLst>
            </a:endParaRPr>
          </a:p>
        </p:txBody>
      </p:sp>
      <p:sp>
        <p:nvSpPr>
          <p:cNvPr id="3" name="コンテンツ プレースホルダ 2"/>
          <p:cNvSpPr>
            <a:spLocks noGrp="1"/>
          </p:cNvSpPr>
          <p:nvPr>
            <p:ph sz="quarter" idx="1"/>
          </p:nvPr>
        </p:nvSpPr>
        <p:spPr>
          <a:xfrm>
            <a:off x="457200" y="1844675"/>
            <a:ext cx="7859713" cy="4537075"/>
          </a:xfrm>
          <a:ln w="31750">
            <a:solidFill>
              <a:schemeClr val="accent1"/>
            </a:solidFill>
          </a:ln>
        </p:spPr>
        <p:txBody>
          <a:bodyPr>
            <a:normAutofit fontScale="92500" lnSpcReduction="10000"/>
          </a:bodyPr>
          <a:lstStyle/>
          <a:p>
            <a:pPr marL="274320" indent="-274320" eaLnBrk="1" fontAlgn="auto" hangingPunct="1">
              <a:spcAft>
                <a:spcPts val="0"/>
              </a:spcAft>
              <a:buFont typeface="Wingdings" pitchFamily="2" charset="2"/>
              <a:buChar char="Ø"/>
              <a:defRPr/>
            </a:pPr>
            <a:r>
              <a:rPr lang="en-US" altLang="ja-JP" dirty="0" smtClean="0"/>
              <a:t>2012</a:t>
            </a:r>
            <a:r>
              <a:rPr lang="ja-JP" altLang="en-US" dirty="0" smtClean="0"/>
              <a:t>年</a:t>
            </a:r>
            <a:r>
              <a:rPr lang="en-US" altLang="ja-JP" dirty="0" smtClean="0"/>
              <a:t>1</a:t>
            </a:r>
            <a:r>
              <a:rPr lang="ja-JP" altLang="en-US" dirty="0" smtClean="0"/>
              <a:t>月に、</a:t>
            </a:r>
            <a:r>
              <a:rPr lang="ja-JP" altLang="ja-JP" dirty="0" smtClean="0"/>
              <a:t>他研究科（農学研究科、理工学研究科、教育学研究科、</a:t>
            </a:r>
            <a:r>
              <a:rPr lang="en-US" altLang="ja-JP" dirty="0" smtClean="0"/>
              <a:t>MOT</a:t>
            </a:r>
            <a:r>
              <a:rPr lang="ja-JP" altLang="ja-JP" dirty="0" smtClean="0"/>
              <a:t>）教員の協力を得て、</a:t>
            </a:r>
            <a:r>
              <a:rPr lang="ja-JP" altLang="en-US" dirty="0" smtClean="0"/>
              <a:t>以下の英語による特別授業を実施した。</a:t>
            </a:r>
            <a:endParaRPr lang="en-US" altLang="ja-JP" dirty="0" smtClean="0"/>
          </a:p>
          <a:p>
            <a:pPr marL="274320" indent="-274320" eaLnBrk="1" fontAlgn="auto" hangingPunct="1">
              <a:spcAft>
                <a:spcPts val="0"/>
              </a:spcAft>
              <a:buFont typeface="Wingdings"/>
              <a:buNone/>
              <a:defRPr/>
            </a:pPr>
            <a:r>
              <a:rPr lang="ja-JP" altLang="en-US" sz="1800" dirty="0" smtClean="0"/>
              <a:t>　　　</a:t>
            </a:r>
            <a:r>
              <a:rPr lang="en-US" altLang="ja-JP" sz="1800" dirty="0" smtClean="0"/>
              <a:t>01</a:t>
            </a:r>
            <a:r>
              <a:rPr lang="ja-JP" altLang="en-US" sz="1800" dirty="0" smtClean="0"/>
              <a:t>　</a:t>
            </a:r>
            <a:r>
              <a:rPr lang="en-US" altLang="ja-JP" sz="1800" dirty="0" smtClean="0"/>
              <a:t>The History and Innovation o</a:t>
            </a:r>
            <a:r>
              <a:rPr lang="ja-JP" altLang="en-US" sz="1800" dirty="0" err="1" smtClean="0"/>
              <a:t>ｆ</a:t>
            </a:r>
            <a:r>
              <a:rPr lang="en-US" altLang="ja-JP" sz="1800" dirty="0" smtClean="0"/>
              <a:t>Petrochemical Complex in Japan</a:t>
            </a:r>
          </a:p>
          <a:p>
            <a:pPr marL="274320" indent="-274320" eaLnBrk="1" fontAlgn="auto" hangingPunct="1">
              <a:spcAft>
                <a:spcPts val="0"/>
              </a:spcAft>
              <a:buFont typeface="Wingdings"/>
              <a:buNone/>
              <a:defRPr/>
            </a:pPr>
            <a:r>
              <a:rPr lang="ja-JP" altLang="en-US" sz="1800" dirty="0" smtClean="0"/>
              <a:t>　　  </a:t>
            </a:r>
            <a:r>
              <a:rPr lang="en-US" altLang="ja-JP" sz="1800" dirty="0" smtClean="0"/>
              <a:t>02</a:t>
            </a:r>
            <a:r>
              <a:rPr lang="ja-JP" altLang="en-US" sz="1800" dirty="0" smtClean="0"/>
              <a:t>　</a:t>
            </a:r>
            <a:r>
              <a:rPr lang="en-US" altLang="ja-JP" sz="1800" dirty="0" smtClean="0"/>
              <a:t> History of Sustainable Energy Policies and Development of </a:t>
            </a:r>
          </a:p>
          <a:p>
            <a:pPr marL="274320" indent="-274320" eaLnBrk="1" fontAlgn="auto" hangingPunct="1">
              <a:spcAft>
                <a:spcPts val="0"/>
              </a:spcAft>
              <a:buFont typeface="Wingdings"/>
              <a:buNone/>
              <a:defRPr/>
            </a:pPr>
            <a:r>
              <a:rPr lang="ja-JP" altLang="en-US" sz="1800" dirty="0" smtClean="0"/>
              <a:t>　　　　　　</a:t>
            </a:r>
            <a:r>
              <a:rPr lang="en-US" altLang="ja-JP" sz="1800" dirty="0" smtClean="0"/>
              <a:t>Green Energy Technologies in Japan</a:t>
            </a:r>
          </a:p>
          <a:p>
            <a:pPr marL="274320" indent="-274320" eaLnBrk="1" fontAlgn="auto" hangingPunct="1">
              <a:spcAft>
                <a:spcPts val="0"/>
              </a:spcAft>
              <a:buFont typeface="Wingdings"/>
              <a:buNone/>
              <a:defRPr/>
            </a:pPr>
            <a:r>
              <a:rPr lang="ja-JP" altLang="en-US" sz="1800" dirty="0" smtClean="0"/>
              <a:t>　　　</a:t>
            </a:r>
            <a:r>
              <a:rPr lang="en-US" altLang="ja-JP" sz="1800" dirty="0" smtClean="0"/>
              <a:t>03</a:t>
            </a:r>
            <a:r>
              <a:rPr lang="ja-JP" altLang="en-US" sz="1800" dirty="0" smtClean="0"/>
              <a:t>　</a:t>
            </a:r>
            <a:r>
              <a:rPr lang="en-US" altLang="ja-JP" sz="1800" dirty="0" smtClean="0"/>
              <a:t> Re-defining “</a:t>
            </a:r>
            <a:r>
              <a:rPr lang="en-US" altLang="ja-JP" sz="1800" dirty="0" err="1" smtClean="0"/>
              <a:t>Results”in</a:t>
            </a:r>
            <a:r>
              <a:rPr lang="en-US" altLang="ja-JP" sz="1800" dirty="0" smtClean="0"/>
              <a:t> the context of development cooperation</a:t>
            </a:r>
          </a:p>
          <a:p>
            <a:pPr marL="274320" indent="-274320" eaLnBrk="1" fontAlgn="auto" hangingPunct="1">
              <a:spcAft>
                <a:spcPts val="0"/>
              </a:spcAft>
              <a:buFont typeface="Wingdings"/>
              <a:buNone/>
              <a:defRPr/>
            </a:pPr>
            <a:r>
              <a:rPr lang="ja-JP" altLang="en-US" sz="1800" dirty="0" smtClean="0"/>
              <a:t>　　　</a:t>
            </a:r>
            <a:r>
              <a:rPr lang="en-US" altLang="ja-JP" sz="1800" dirty="0" smtClean="0"/>
              <a:t>04</a:t>
            </a:r>
            <a:r>
              <a:rPr lang="ja-JP" altLang="en-US" sz="1800" dirty="0" smtClean="0"/>
              <a:t>　</a:t>
            </a:r>
            <a:r>
              <a:rPr lang="en-US" altLang="ja-JP" sz="1800" dirty="0" smtClean="0"/>
              <a:t> Japan’s experience in the field of health and medicine</a:t>
            </a:r>
          </a:p>
          <a:p>
            <a:pPr marL="274320" indent="-274320" eaLnBrk="1" fontAlgn="auto" hangingPunct="1">
              <a:spcAft>
                <a:spcPts val="0"/>
              </a:spcAft>
              <a:buFont typeface="Wingdings"/>
              <a:buNone/>
              <a:defRPr/>
            </a:pPr>
            <a:r>
              <a:rPr lang="ja-JP" altLang="en-US" sz="1800" dirty="0" smtClean="0"/>
              <a:t>　　　</a:t>
            </a:r>
            <a:r>
              <a:rPr lang="en-US" altLang="ja-JP" sz="1800" dirty="0" smtClean="0"/>
              <a:t>05</a:t>
            </a:r>
            <a:r>
              <a:rPr lang="ja-JP" altLang="en-US" sz="1800" dirty="0" smtClean="0"/>
              <a:t>　</a:t>
            </a:r>
            <a:r>
              <a:rPr lang="en-US" altLang="ja-JP" sz="1800" dirty="0" smtClean="0"/>
              <a:t> Overviews of Japan's Education</a:t>
            </a:r>
          </a:p>
          <a:p>
            <a:pPr marL="274320" indent="-274320" eaLnBrk="1" fontAlgn="auto" hangingPunct="1">
              <a:spcAft>
                <a:spcPts val="0"/>
              </a:spcAft>
              <a:buFont typeface="Wingdings"/>
              <a:buNone/>
              <a:defRPr/>
            </a:pPr>
            <a:r>
              <a:rPr lang="ja-JP" altLang="en-US" sz="1800" dirty="0" smtClean="0"/>
              <a:t>　　　</a:t>
            </a:r>
            <a:r>
              <a:rPr lang="en-US" altLang="ja-JP" sz="1800" dirty="0" smtClean="0"/>
              <a:t>06</a:t>
            </a:r>
            <a:r>
              <a:rPr lang="ja-JP" altLang="en-US" sz="1800" dirty="0" smtClean="0"/>
              <a:t>　</a:t>
            </a:r>
            <a:r>
              <a:rPr lang="en-US" altLang="ja-JP" sz="1800" dirty="0" smtClean="0"/>
              <a:t> Japanese Beef</a:t>
            </a:r>
            <a:r>
              <a:rPr lang="ja-JP" altLang="en-US" sz="1800" dirty="0" smtClean="0"/>
              <a:t>　</a:t>
            </a:r>
            <a:r>
              <a:rPr lang="en-US" altLang="ja-JP" sz="1800" dirty="0" smtClean="0"/>
              <a:t>Cattle, </a:t>
            </a:r>
            <a:r>
              <a:rPr lang="en-US" altLang="ja-JP" sz="1800" dirty="0" err="1" smtClean="0"/>
              <a:t>Wagyu</a:t>
            </a:r>
            <a:endParaRPr lang="en-US" altLang="ja-JP" sz="1800" dirty="0" smtClean="0"/>
          </a:p>
          <a:p>
            <a:pPr marL="274320" indent="-274320" eaLnBrk="1" fontAlgn="auto" hangingPunct="1">
              <a:spcAft>
                <a:spcPts val="0"/>
              </a:spcAft>
              <a:buFont typeface="Wingdings"/>
              <a:buNone/>
              <a:defRPr/>
            </a:pPr>
            <a:r>
              <a:rPr lang="ja-JP" altLang="en-US" sz="1800" dirty="0" smtClean="0"/>
              <a:t>　　　</a:t>
            </a:r>
            <a:r>
              <a:rPr lang="en-US" altLang="ja-JP" sz="1800" dirty="0" smtClean="0"/>
              <a:t>07</a:t>
            </a:r>
            <a:r>
              <a:rPr lang="ja-JP" altLang="en-US" sz="1800" dirty="0" smtClean="0"/>
              <a:t>　</a:t>
            </a:r>
            <a:r>
              <a:rPr lang="en-US" altLang="ja-JP" sz="1800" dirty="0" smtClean="0"/>
              <a:t> The postwar problems of agriculture and agro-politics in Japan</a:t>
            </a:r>
          </a:p>
          <a:p>
            <a:pPr marL="274320" indent="-274320" eaLnBrk="1" fontAlgn="auto" hangingPunct="1">
              <a:spcAft>
                <a:spcPts val="0"/>
              </a:spcAft>
              <a:buFont typeface="Wingdings"/>
              <a:buNone/>
              <a:defRPr/>
            </a:pPr>
            <a:r>
              <a:rPr lang="ja-JP" altLang="en-US" sz="1800" dirty="0" smtClean="0"/>
              <a:t>　　　</a:t>
            </a:r>
            <a:r>
              <a:rPr lang="en-US" altLang="ja-JP" sz="1800" dirty="0" smtClean="0"/>
              <a:t>08</a:t>
            </a:r>
            <a:r>
              <a:rPr lang="ja-JP" altLang="en-US" sz="1800" dirty="0" smtClean="0"/>
              <a:t>　</a:t>
            </a:r>
            <a:r>
              <a:rPr lang="en-US" altLang="ja-JP" sz="1800" dirty="0" smtClean="0"/>
              <a:t> Natural disaster prevention public  administration in Japan </a:t>
            </a:r>
          </a:p>
          <a:p>
            <a:pPr marL="274320" indent="-274320" eaLnBrk="1" fontAlgn="auto" hangingPunct="1">
              <a:spcAft>
                <a:spcPts val="0"/>
              </a:spcAft>
              <a:buFont typeface="Wingdings"/>
              <a:buNone/>
              <a:defRPr/>
            </a:pPr>
            <a:r>
              <a:rPr lang="ja-JP" altLang="en-US" sz="1800" dirty="0" smtClean="0"/>
              <a:t>　　　　　　</a:t>
            </a:r>
            <a:r>
              <a:rPr lang="en-US" altLang="ja-JP" sz="1800" dirty="0" smtClean="0"/>
              <a:t>and hazard map</a:t>
            </a:r>
          </a:p>
          <a:p>
            <a:pPr marL="274320" indent="-274320" eaLnBrk="1" fontAlgn="auto" hangingPunct="1">
              <a:spcAft>
                <a:spcPts val="0"/>
              </a:spcAft>
              <a:buFont typeface="Wingdings"/>
              <a:buNone/>
              <a:defRPr/>
            </a:pPr>
            <a:r>
              <a:rPr lang="ja-JP" altLang="en-US" sz="1800" dirty="0" smtClean="0"/>
              <a:t>　　　</a:t>
            </a:r>
            <a:r>
              <a:rPr lang="en-US" altLang="ja-JP" sz="1800" dirty="0" smtClean="0"/>
              <a:t>09</a:t>
            </a:r>
            <a:r>
              <a:rPr lang="ja-JP" altLang="en-US" sz="1800" dirty="0" smtClean="0"/>
              <a:t>　</a:t>
            </a:r>
            <a:r>
              <a:rPr lang="en-US" altLang="ja-JP" sz="1800" dirty="0" smtClean="0"/>
              <a:t> Environmental Restoration in Sea and River</a:t>
            </a:r>
          </a:p>
        </p:txBody>
      </p:sp>
      <p:sp>
        <p:nvSpPr>
          <p:cNvPr id="13316" name="スライド番号プレースホルダ 4"/>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647631DF-6618-4702-99CB-43797A1A8227}" type="slidenum">
              <a:rPr lang="ja-JP" altLang="en-US" smtClean="0"/>
              <a:pPr fontAlgn="base">
                <a:spcBef>
                  <a:spcPct val="0"/>
                </a:spcBef>
                <a:spcAft>
                  <a:spcPct val="0"/>
                </a:spcAft>
                <a:defRPr/>
              </a:pPr>
              <a:t>6</a:t>
            </a:fld>
            <a:endParaRPr lang="ja-JP" alt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813"/>
            <a:ext cx="7467600" cy="647700"/>
          </a:xfrm>
        </p:spPr>
        <p:txBody>
          <a:bodyPr/>
          <a:lstStyle/>
          <a:p>
            <a:pPr algn="ctr" eaLnBrk="1" fontAlgn="auto" hangingPunct="1">
              <a:spcAft>
                <a:spcPts val="0"/>
              </a:spcAft>
              <a:defRPr/>
            </a:pPr>
            <a:r>
              <a:rPr lang="ja-JP" altLang="en-US" b="1" dirty="0" smtClean="0">
                <a:solidFill>
                  <a:srgbClr val="002060"/>
                </a:solidFill>
                <a:effectLst>
                  <a:outerShdw blurRad="38100" dist="38100" dir="2700000" algn="tl">
                    <a:srgbClr val="000000">
                      <a:alpha val="43137"/>
                    </a:srgbClr>
                  </a:outerShdw>
                </a:effectLst>
              </a:rPr>
              <a:t>受講学生の評価</a:t>
            </a:r>
            <a:endParaRPr lang="ja-JP" altLang="en-US" b="1" dirty="0">
              <a:solidFill>
                <a:srgbClr val="002060"/>
              </a:solidFill>
              <a:effectLst>
                <a:outerShdw blurRad="38100" dist="38100" dir="2700000" algn="tl">
                  <a:srgbClr val="000000">
                    <a:alpha val="43137"/>
                  </a:srgbClr>
                </a:outerShdw>
              </a:effectLst>
            </a:endParaRPr>
          </a:p>
        </p:txBody>
      </p:sp>
      <p:sp>
        <p:nvSpPr>
          <p:cNvPr id="3" name="コンテンツ プレースホルダ 2"/>
          <p:cNvSpPr>
            <a:spLocks noGrp="1"/>
          </p:cNvSpPr>
          <p:nvPr>
            <p:ph sz="quarter" idx="1"/>
          </p:nvPr>
        </p:nvSpPr>
        <p:spPr>
          <a:xfrm>
            <a:off x="611188" y="1484313"/>
            <a:ext cx="7777162" cy="4989512"/>
          </a:xfrm>
          <a:ln w="31750">
            <a:solidFill>
              <a:schemeClr val="accent1"/>
            </a:solidFill>
          </a:ln>
        </p:spPr>
        <p:txBody>
          <a:bodyPr>
            <a:normAutofit fontScale="92500"/>
          </a:bodyPr>
          <a:lstStyle/>
          <a:p>
            <a:pPr marL="274320" indent="-274320" eaLnBrk="1" fontAlgn="auto" hangingPunct="1">
              <a:spcAft>
                <a:spcPts val="0"/>
              </a:spcAft>
              <a:buFont typeface="Wingdings" pitchFamily="2" charset="2"/>
              <a:buChar char="Ø"/>
              <a:defRPr/>
            </a:pPr>
            <a:r>
              <a:rPr lang="en-US" altLang="ja-JP" dirty="0" smtClean="0"/>
              <a:t>｢</a:t>
            </a:r>
            <a:r>
              <a:rPr lang="ja-JP" altLang="en-US" dirty="0" smtClean="0"/>
              <a:t>公共管理コース</a:t>
            </a:r>
            <a:r>
              <a:rPr lang="en-US" altLang="ja-JP" dirty="0" smtClean="0"/>
              <a:t>｣</a:t>
            </a:r>
            <a:r>
              <a:rPr lang="ja-JP" altLang="en-US" dirty="0" smtClean="0"/>
              <a:t>学生以外に、農学、理工学、東アジア各研究科から</a:t>
            </a:r>
            <a:r>
              <a:rPr lang="en-US" altLang="ja-JP" dirty="0" smtClean="0"/>
              <a:t>25</a:t>
            </a:r>
            <a:r>
              <a:rPr lang="ja-JP" altLang="en-US" dirty="0" smtClean="0"/>
              <a:t>名の留学生が受講し、以下の評価があった。</a:t>
            </a:r>
            <a:endParaRPr lang="en-US" altLang="ja-JP" dirty="0" smtClean="0"/>
          </a:p>
          <a:p>
            <a:pPr marL="274320" indent="-274320" eaLnBrk="1" fontAlgn="auto" hangingPunct="1">
              <a:spcAft>
                <a:spcPts val="0"/>
              </a:spcAft>
              <a:buFont typeface="Wingdings"/>
              <a:buNone/>
              <a:defRPr/>
            </a:pPr>
            <a:r>
              <a:rPr lang="ja-JP" altLang="en-US" dirty="0" smtClean="0"/>
              <a:t>　 </a:t>
            </a:r>
            <a:r>
              <a:rPr lang="en-US" altLang="ja-JP" sz="1800" dirty="0" smtClean="0"/>
              <a:t>01</a:t>
            </a:r>
            <a:r>
              <a:rPr lang="ja-JP" altLang="en-US" sz="1800" dirty="0" smtClean="0"/>
              <a:t>　</a:t>
            </a:r>
            <a:r>
              <a:rPr lang="ja-JP" altLang="ja-JP" sz="1800" dirty="0" smtClean="0"/>
              <a:t>非常に重要で有益なプログラム</a:t>
            </a:r>
            <a:endParaRPr lang="en-US" altLang="ja-JP" sz="1800" dirty="0" smtClean="0"/>
          </a:p>
          <a:p>
            <a:pPr marL="274320" indent="-274320" eaLnBrk="1" fontAlgn="auto" hangingPunct="1">
              <a:spcAft>
                <a:spcPts val="0"/>
              </a:spcAft>
              <a:buFont typeface="Wingdings"/>
              <a:buNone/>
              <a:defRPr/>
            </a:pPr>
            <a:r>
              <a:rPr lang="ja-JP" altLang="en-US" sz="1800" dirty="0" smtClean="0"/>
              <a:t>　　</a:t>
            </a:r>
            <a:r>
              <a:rPr lang="en-US" altLang="ja-JP" sz="1800" dirty="0" smtClean="0"/>
              <a:t>02</a:t>
            </a:r>
            <a:r>
              <a:rPr lang="ja-JP" altLang="en-US" sz="1800" dirty="0" smtClean="0"/>
              <a:t>　</a:t>
            </a:r>
            <a:r>
              <a:rPr lang="ja-JP" altLang="ja-JP" sz="1800" dirty="0" smtClean="0"/>
              <a:t>多くの留学生が日本について学ぶことを望んでいる</a:t>
            </a:r>
            <a:r>
              <a:rPr lang="ja-JP" altLang="en-US" sz="1800" dirty="0" smtClean="0"/>
              <a:t>。</a:t>
            </a:r>
            <a:endParaRPr lang="en-US" altLang="ja-JP" sz="1800" dirty="0" smtClean="0"/>
          </a:p>
          <a:p>
            <a:pPr marL="274320" indent="-274320" eaLnBrk="1" fontAlgn="auto" hangingPunct="1">
              <a:spcAft>
                <a:spcPts val="0"/>
              </a:spcAft>
              <a:buFont typeface="Wingdings"/>
              <a:buNone/>
              <a:defRPr/>
            </a:pPr>
            <a:r>
              <a:rPr lang="ja-JP" altLang="en-US" sz="1800" dirty="0" smtClean="0"/>
              <a:t>　　</a:t>
            </a:r>
            <a:r>
              <a:rPr lang="en-US" altLang="ja-JP" sz="1800" dirty="0" smtClean="0"/>
              <a:t>03</a:t>
            </a:r>
            <a:r>
              <a:rPr lang="ja-JP" altLang="en-US" sz="1800" dirty="0" smtClean="0"/>
              <a:t>　</a:t>
            </a:r>
            <a:r>
              <a:rPr lang="ja-JP" altLang="ja-JP" sz="1800" dirty="0" smtClean="0"/>
              <a:t>今後も継続され</a:t>
            </a:r>
            <a:r>
              <a:rPr lang="ja-JP" altLang="en-US" sz="1800" dirty="0" smtClean="0"/>
              <a:t>、</a:t>
            </a:r>
            <a:r>
              <a:rPr lang="ja-JP" altLang="ja-JP" sz="1800" dirty="0" smtClean="0"/>
              <a:t>毎学期定期的に開講されることを希望</a:t>
            </a:r>
            <a:r>
              <a:rPr lang="ja-JP" altLang="en-US" sz="1800" dirty="0" smtClean="0"/>
              <a:t>する。</a:t>
            </a:r>
            <a:endParaRPr lang="en-US" altLang="ja-JP" sz="1800" dirty="0" smtClean="0"/>
          </a:p>
          <a:p>
            <a:pPr marL="274320" indent="-274320" eaLnBrk="1" fontAlgn="auto" hangingPunct="1">
              <a:spcAft>
                <a:spcPts val="0"/>
              </a:spcAft>
              <a:buFont typeface="Wingdings"/>
              <a:buNone/>
              <a:defRPr/>
            </a:pPr>
            <a:r>
              <a:rPr lang="ja-JP" altLang="en-US" sz="1800" dirty="0" smtClean="0"/>
              <a:t>　　</a:t>
            </a:r>
            <a:r>
              <a:rPr lang="en-US" altLang="ja-JP" sz="1800" dirty="0" smtClean="0"/>
              <a:t>04</a:t>
            </a:r>
            <a:r>
              <a:rPr lang="ja-JP" altLang="en-US" sz="1800" dirty="0" smtClean="0"/>
              <a:t>　</a:t>
            </a:r>
            <a:r>
              <a:rPr lang="ja-JP" altLang="ja-JP" sz="1800" dirty="0" smtClean="0"/>
              <a:t>日本を簡潔に知る意味で大変興味深いもの</a:t>
            </a:r>
            <a:r>
              <a:rPr lang="ja-JP" altLang="en-US" sz="1800" dirty="0" smtClean="0"/>
              <a:t>であった。</a:t>
            </a:r>
            <a:endParaRPr lang="en-US" altLang="ja-JP" sz="1800" dirty="0" smtClean="0"/>
          </a:p>
          <a:p>
            <a:pPr marL="274320" indent="-274320" eaLnBrk="1" fontAlgn="auto" hangingPunct="1">
              <a:spcAft>
                <a:spcPts val="0"/>
              </a:spcAft>
              <a:buFont typeface="Wingdings"/>
              <a:buNone/>
              <a:defRPr/>
            </a:pPr>
            <a:r>
              <a:rPr lang="ja-JP" altLang="en-US" sz="1800" dirty="0" smtClean="0"/>
              <a:t>　　</a:t>
            </a:r>
            <a:r>
              <a:rPr lang="en-US" altLang="ja-JP" sz="1800" dirty="0" smtClean="0"/>
              <a:t>05</a:t>
            </a:r>
            <a:r>
              <a:rPr lang="ja-JP" altLang="en-US" sz="1800" dirty="0" smtClean="0"/>
              <a:t>　</a:t>
            </a:r>
            <a:r>
              <a:rPr lang="ja-JP" altLang="ja-JP" sz="1800" dirty="0" smtClean="0"/>
              <a:t>日本の経験を主として、新たな知識を得る事の出来た大変興味深い授業</a:t>
            </a:r>
            <a:r>
              <a:rPr lang="ja-JP" altLang="en-US" sz="1800" dirty="0" smtClean="0"/>
              <a:t>。　　　</a:t>
            </a:r>
            <a:endParaRPr lang="en-US" altLang="ja-JP" sz="1800" dirty="0" smtClean="0"/>
          </a:p>
          <a:p>
            <a:pPr marL="274320" indent="-274320" eaLnBrk="1" fontAlgn="auto" hangingPunct="1">
              <a:spcAft>
                <a:spcPts val="0"/>
              </a:spcAft>
              <a:buFont typeface="Wingdings"/>
              <a:buNone/>
              <a:defRPr/>
            </a:pPr>
            <a:r>
              <a:rPr lang="ja-JP" altLang="en-US" sz="1800" dirty="0" smtClean="0"/>
              <a:t>　　　　　</a:t>
            </a:r>
            <a:r>
              <a:rPr lang="ja-JP" altLang="ja-JP" sz="1800" dirty="0" smtClean="0"/>
              <a:t>それ故、もっと頻繁に</a:t>
            </a:r>
            <a:r>
              <a:rPr lang="ja-JP" altLang="en-US" sz="1800" dirty="0" smtClean="0"/>
              <a:t>、また</a:t>
            </a:r>
            <a:r>
              <a:rPr lang="ja-JP" altLang="ja-JP" sz="1800" dirty="0" smtClean="0"/>
              <a:t>常磐キャンパスでも実施して欲しい。 </a:t>
            </a:r>
            <a:r>
              <a:rPr lang="ja-JP" altLang="en-US" sz="1800" dirty="0" smtClean="0"/>
              <a:t>　</a:t>
            </a:r>
            <a:endParaRPr lang="en-US" altLang="ja-JP" sz="1800" dirty="0" smtClean="0"/>
          </a:p>
          <a:p>
            <a:pPr marL="274320" indent="-274320" eaLnBrk="1" fontAlgn="auto" hangingPunct="1">
              <a:spcAft>
                <a:spcPts val="0"/>
              </a:spcAft>
              <a:buFont typeface="Wingdings"/>
              <a:buNone/>
              <a:defRPr/>
            </a:pPr>
            <a:r>
              <a:rPr lang="ja-JP" altLang="en-US" sz="1800" dirty="0" smtClean="0"/>
              <a:t>　　</a:t>
            </a:r>
            <a:r>
              <a:rPr lang="en-US" altLang="ja-JP" sz="1800" dirty="0" smtClean="0"/>
              <a:t>06</a:t>
            </a:r>
            <a:r>
              <a:rPr lang="ja-JP" altLang="en-US" sz="1800" dirty="0" smtClean="0"/>
              <a:t>　</a:t>
            </a:r>
            <a:r>
              <a:rPr lang="ja-JP" altLang="ja-JP" sz="1800" dirty="0" smtClean="0"/>
              <a:t>次回に、日本経済と関連させて社会基盤開発に関する知識を学びたいと</a:t>
            </a:r>
            <a:r>
              <a:rPr lang="ja-JP" altLang="en-US" sz="1800" dirty="0" smtClean="0"/>
              <a:t>。</a:t>
            </a:r>
            <a:endParaRPr lang="en-US" altLang="ja-JP" sz="1800" dirty="0" smtClean="0"/>
          </a:p>
          <a:p>
            <a:pPr marL="274320" indent="-274320" eaLnBrk="1" fontAlgn="auto" hangingPunct="1">
              <a:spcAft>
                <a:spcPts val="0"/>
              </a:spcAft>
              <a:buFont typeface="Wingdings"/>
              <a:buNone/>
              <a:defRPr/>
            </a:pPr>
            <a:r>
              <a:rPr lang="ja-JP" altLang="en-US" sz="1800" dirty="0" smtClean="0"/>
              <a:t>　　</a:t>
            </a:r>
            <a:r>
              <a:rPr lang="en-US" altLang="ja-JP" sz="1800" dirty="0" smtClean="0"/>
              <a:t>07</a:t>
            </a:r>
            <a:r>
              <a:rPr lang="ja-JP" altLang="en-US" sz="1800" dirty="0" smtClean="0"/>
              <a:t>　</a:t>
            </a:r>
            <a:r>
              <a:rPr lang="ja-JP" altLang="ja-JP" sz="1800" dirty="0" smtClean="0"/>
              <a:t>日本の経験を多角的に学ぶ機会</a:t>
            </a:r>
            <a:r>
              <a:rPr lang="ja-JP" altLang="en-US" sz="1800" dirty="0" smtClean="0"/>
              <a:t>で、次回も</a:t>
            </a:r>
            <a:r>
              <a:rPr lang="ja-JP" altLang="ja-JP" sz="1800" dirty="0" smtClean="0"/>
              <a:t>必ず参加したい</a:t>
            </a:r>
            <a:r>
              <a:rPr lang="ja-JP" altLang="en-US" sz="1800" dirty="0" smtClean="0"/>
              <a:t>。</a:t>
            </a:r>
            <a:endParaRPr lang="en-US" altLang="ja-JP" sz="1800" dirty="0" smtClean="0"/>
          </a:p>
          <a:p>
            <a:pPr marL="274320" indent="-274320" eaLnBrk="1" fontAlgn="auto" hangingPunct="1">
              <a:spcAft>
                <a:spcPts val="0"/>
              </a:spcAft>
              <a:buFont typeface="Wingdings"/>
              <a:buNone/>
              <a:defRPr/>
            </a:pPr>
            <a:r>
              <a:rPr lang="ja-JP" altLang="en-US" sz="1800" dirty="0" smtClean="0"/>
              <a:t>　　</a:t>
            </a:r>
            <a:r>
              <a:rPr lang="en-US" altLang="ja-JP" sz="1800" dirty="0" smtClean="0"/>
              <a:t>08</a:t>
            </a:r>
            <a:r>
              <a:rPr lang="ja-JP" altLang="en-US" sz="1800" dirty="0" smtClean="0"/>
              <a:t>　</a:t>
            </a:r>
            <a:r>
              <a:rPr lang="ja-JP" altLang="ja-JP" sz="1800" dirty="0" smtClean="0"/>
              <a:t>全学の留学生を対象に、より多くの研究科教員による授業となることを期待</a:t>
            </a:r>
            <a:endParaRPr lang="en-US" altLang="ja-JP" sz="1800" dirty="0" smtClean="0"/>
          </a:p>
          <a:p>
            <a:pPr marL="274320" indent="-274320" eaLnBrk="1" fontAlgn="auto" hangingPunct="1">
              <a:spcAft>
                <a:spcPts val="0"/>
              </a:spcAft>
              <a:buFont typeface="Wingdings"/>
              <a:buNone/>
              <a:defRPr/>
            </a:pPr>
            <a:r>
              <a:rPr lang="ja-JP" altLang="en-US" sz="1800" dirty="0" smtClean="0"/>
              <a:t>　　</a:t>
            </a:r>
            <a:r>
              <a:rPr lang="en-US" altLang="ja-JP" sz="1800" dirty="0" smtClean="0"/>
              <a:t>09</a:t>
            </a:r>
            <a:r>
              <a:rPr lang="ja-JP" altLang="en-US" sz="1800" dirty="0" smtClean="0"/>
              <a:t>　</a:t>
            </a:r>
            <a:r>
              <a:rPr lang="ja-JP" altLang="ja-JP" sz="1800" dirty="0" smtClean="0"/>
              <a:t>日本をより理解するために大変有益</a:t>
            </a:r>
            <a:endParaRPr lang="en-US" altLang="ja-JP" sz="1800" dirty="0" smtClean="0"/>
          </a:p>
          <a:p>
            <a:pPr marL="274320" indent="-274320" eaLnBrk="1" fontAlgn="auto" hangingPunct="1">
              <a:spcAft>
                <a:spcPts val="0"/>
              </a:spcAft>
              <a:buFont typeface="Wingdings"/>
              <a:buNone/>
              <a:defRPr/>
            </a:pPr>
            <a:r>
              <a:rPr lang="ja-JP" altLang="en-US" sz="1800" dirty="0" smtClean="0"/>
              <a:t>　　</a:t>
            </a:r>
            <a:r>
              <a:rPr lang="en-US" altLang="ja-JP" sz="1800" dirty="0" smtClean="0"/>
              <a:t>10</a:t>
            </a:r>
            <a:r>
              <a:rPr lang="ja-JP" altLang="en-US" sz="1800" dirty="0" smtClean="0"/>
              <a:t>　</a:t>
            </a:r>
            <a:r>
              <a:rPr lang="ja-JP" altLang="ja-JP" sz="1800" dirty="0" smtClean="0"/>
              <a:t>より多くの研究科から、中国、韓国、マレーシアからの留学生、日本学生の</a:t>
            </a:r>
            <a:endParaRPr lang="en-US" altLang="ja-JP" sz="1800" dirty="0" smtClean="0"/>
          </a:p>
          <a:p>
            <a:pPr marL="274320" indent="-274320" eaLnBrk="1" fontAlgn="auto" hangingPunct="1">
              <a:spcAft>
                <a:spcPts val="0"/>
              </a:spcAft>
              <a:buFont typeface="Wingdings"/>
              <a:buNone/>
              <a:defRPr/>
            </a:pPr>
            <a:r>
              <a:rPr lang="ja-JP" altLang="en-US" sz="1800" dirty="0" smtClean="0"/>
              <a:t>　　　　　</a:t>
            </a:r>
            <a:r>
              <a:rPr lang="ja-JP" altLang="ja-JP" sz="1800" dirty="0" smtClean="0"/>
              <a:t>参加を促すことを提案したい。</a:t>
            </a:r>
            <a:endParaRPr lang="ja-JP" altLang="en-US" sz="1800" dirty="0"/>
          </a:p>
        </p:txBody>
      </p:sp>
      <p:sp>
        <p:nvSpPr>
          <p:cNvPr id="14340" name="スライド番号プレースホルダ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CA006B1A-C185-416C-A7BD-43D90E5FCE68}" type="slidenum">
              <a:rPr lang="ja-JP" altLang="en-US" smtClean="0"/>
              <a:pPr fontAlgn="base">
                <a:spcBef>
                  <a:spcPct val="0"/>
                </a:spcBef>
                <a:spcAft>
                  <a:spcPct val="0"/>
                </a:spcAft>
                <a:defRPr/>
              </a:pPr>
              <a:t>7</a:t>
            </a:fld>
            <a:endParaRPr lang="ja-JP" alt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777875"/>
          </a:xfrm>
        </p:spPr>
        <p:txBody>
          <a:bodyPr/>
          <a:lstStyle/>
          <a:p>
            <a:pPr algn="ctr" eaLnBrk="1" fontAlgn="auto" hangingPunct="1">
              <a:spcAft>
                <a:spcPts val="0"/>
              </a:spcAft>
              <a:defRPr/>
            </a:pPr>
            <a:r>
              <a:rPr lang="ja-JP" altLang="ja-JP" b="1" dirty="0" smtClean="0">
                <a:solidFill>
                  <a:srgbClr val="002060"/>
                </a:solidFill>
                <a:effectLst>
                  <a:outerShdw blurRad="38100" dist="38100" dir="2700000" algn="tl">
                    <a:srgbClr val="000000">
                      <a:alpha val="43137"/>
                    </a:srgbClr>
                  </a:outerShdw>
                </a:effectLst>
              </a:rPr>
              <a:t>「日本理解のための特別科目」開設</a:t>
            </a:r>
            <a:endParaRPr lang="ja-JP" altLang="en-US" b="1" dirty="0">
              <a:solidFill>
                <a:srgbClr val="002060"/>
              </a:solidFill>
              <a:effectLst>
                <a:outerShdw blurRad="38100" dist="38100" dir="2700000" algn="tl">
                  <a:srgbClr val="000000">
                    <a:alpha val="43137"/>
                  </a:srgbClr>
                </a:outerShdw>
              </a:effectLst>
            </a:endParaRPr>
          </a:p>
        </p:txBody>
      </p:sp>
      <p:sp>
        <p:nvSpPr>
          <p:cNvPr id="15363" name="コンテンツ プレースホルダ 2"/>
          <p:cNvSpPr>
            <a:spLocks noGrp="1"/>
          </p:cNvSpPr>
          <p:nvPr>
            <p:ph sz="quarter" idx="1"/>
          </p:nvPr>
        </p:nvSpPr>
        <p:spPr>
          <a:xfrm>
            <a:off x="1116013" y="1341438"/>
            <a:ext cx="6808787" cy="5183187"/>
          </a:xfrm>
          <a:ln w="31750">
            <a:solidFill>
              <a:schemeClr val="accent1"/>
            </a:solidFill>
          </a:ln>
        </p:spPr>
        <p:txBody>
          <a:bodyPr/>
          <a:lstStyle/>
          <a:p>
            <a:pPr eaLnBrk="1" hangingPunct="1">
              <a:buFont typeface="Wingdings" pitchFamily="2" charset="2"/>
              <a:buChar char="Ø"/>
            </a:pPr>
            <a:r>
              <a:rPr lang="ja-JP" altLang="ja-JP" smtClean="0"/>
              <a:t>単位授与科目として、体系的な日本理解のため</a:t>
            </a:r>
            <a:r>
              <a:rPr lang="ja-JP" altLang="en-US" smtClean="0"/>
              <a:t>の</a:t>
            </a:r>
            <a:r>
              <a:rPr lang="ja-JP" altLang="ja-JP" smtClean="0"/>
              <a:t>科目の準備を進める</a:t>
            </a:r>
            <a:r>
              <a:rPr lang="ja-JP" altLang="en-US" smtClean="0"/>
              <a:t>。</a:t>
            </a:r>
            <a:endParaRPr lang="en-US" altLang="ja-JP" smtClean="0"/>
          </a:p>
          <a:p>
            <a:pPr eaLnBrk="1" hangingPunct="1">
              <a:buFont typeface="Wingdings" pitchFamily="2" charset="2"/>
              <a:buChar char="Ø"/>
            </a:pPr>
            <a:r>
              <a:rPr lang="ja-JP" altLang="en-US" smtClean="0"/>
              <a:t>当面、次の</a:t>
            </a:r>
            <a:r>
              <a:rPr lang="en-US" altLang="ja-JP" smtClean="0"/>
              <a:t>6</a:t>
            </a:r>
            <a:r>
              <a:rPr lang="ja-JP" altLang="en-US" smtClean="0"/>
              <a:t>科目を想定している。</a:t>
            </a:r>
            <a:endParaRPr lang="en-US" altLang="ja-JP" smtClean="0"/>
          </a:p>
          <a:p>
            <a:pPr eaLnBrk="1" hangingPunct="1">
              <a:buFont typeface="Wingdings" pitchFamily="2" charset="2"/>
              <a:buNone/>
            </a:pPr>
            <a:r>
              <a:rPr lang="ja-JP" altLang="en-US" smtClean="0"/>
              <a:t>　　</a:t>
            </a:r>
            <a:r>
              <a:rPr lang="en-US" altLang="ja-JP" smtClean="0"/>
              <a:t>01</a:t>
            </a:r>
            <a:r>
              <a:rPr lang="ja-JP" altLang="en-US" smtClean="0"/>
              <a:t>　日本の行政の仕組み</a:t>
            </a:r>
            <a:endParaRPr lang="en-US" altLang="ja-JP" smtClean="0"/>
          </a:p>
          <a:p>
            <a:pPr eaLnBrk="1" hangingPunct="1">
              <a:buFont typeface="Wingdings" pitchFamily="2" charset="2"/>
              <a:buNone/>
            </a:pPr>
            <a:r>
              <a:rPr lang="ja-JP" altLang="en-US" smtClean="0"/>
              <a:t>　　</a:t>
            </a:r>
            <a:r>
              <a:rPr lang="en-US" altLang="ja-JP" smtClean="0"/>
              <a:t>02</a:t>
            </a:r>
            <a:r>
              <a:rPr lang="ja-JP" altLang="en-US" smtClean="0"/>
              <a:t>　日本の社会システム</a:t>
            </a:r>
            <a:endParaRPr lang="en-US" altLang="ja-JP" smtClean="0"/>
          </a:p>
          <a:p>
            <a:pPr eaLnBrk="1" hangingPunct="1">
              <a:buFont typeface="Wingdings" pitchFamily="2" charset="2"/>
              <a:buNone/>
            </a:pPr>
            <a:r>
              <a:rPr lang="ja-JP" altLang="en-US" smtClean="0"/>
              <a:t>　　</a:t>
            </a:r>
            <a:r>
              <a:rPr lang="en-US" altLang="ja-JP" smtClean="0"/>
              <a:t>03</a:t>
            </a:r>
            <a:r>
              <a:rPr lang="ja-JP" altLang="en-US" smtClean="0"/>
              <a:t>　日本の環境と防災</a:t>
            </a:r>
            <a:endParaRPr lang="en-US" altLang="ja-JP" smtClean="0"/>
          </a:p>
          <a:p>
            <a:pPr eaLnBrk="1" hangingPunct="1">
              <a:buFont typeface="Wingdings" pitchFamily="2" charset="2"/>
              <a:buNone/>
            </a:pPr>
            <a:r>
              <a:rPr lang="ja-JP" altLang="en-US" smtClean="0"/>
              <a:t>　　</a:t>
            </a:r>
            <a:r>
              <a:rPr lang="en-US" altLang="ja-JP" smtClean="0"/>
              <a:t>04</a:t>
            </a:r>
            <a:r>
              <a:rPr lang="ja-JP" altLang="en-US" smtClean="0"/>
              <a:t>　日本の経済・産業政策</a:t>
            </a:r>
            <a:endParaRPr lang="en-US" altLang="ja-JP" smtClean="0"/>
          </a:p>
          <a:p>
            <a:pPr eaLnBrk="1" hangingPunct="1">
              <a:buFont typeface="Wingdings" pitchFamily="2" charset="2"/>
              <a:buNone/>
            </a:pPr>
            <a:r>
              <a:rPr lang="ja-JP" altLang="en-US" smtClean="0"/>
              <a:t>　　</a:t>
            </a:r>
            <a:r>
              <a:rPr lang="en-US" altLang="ja-JP" smtClean="0"/>
              <a:t>05</a:t>
            </a:r>
            <a:r>
              <a:rPr lang="ja-JP" altLang="en-US" smtClean="0"/>
              <a:t>　日本の近代化と戦後復興</a:t>
            </a:r>
            <a:endParaRPr lang="en-US" altLang="ja-JP" smtClean="0"/>
          </a:p>
          <a:p>
            <a:pPr eaLnBrk="1" hangingPunct="1">
              <a:buFont typeface="Wingdings" pitchFamily="2" charset="2"/>
              <a:buNone/>
            </a:pPr>
            <a:r>
              <a:rPr lang="ja-JP" altLang="en-US" smtClean="0"/>
              <a:t>　　</a:t>
            </a:r>
            <a:r>
              <a:rPr lang="en-US" altLang="ja-JP" smtClean="0"/>
              <a:t>06</a:t>
            </a:r>
            <a:r>
              <a:rPr lang="ja-JP" altLang="en-US" smtClean="0"/>
              <a:t>　地域社会の経験</a:t>
            </a:r>
            <a:endParaRPr lang="en-US" altLang="ja-JP" smtClean="0"/>
          </a:p>
          <a:p>
            <a:pPr eaLnBrk="1" hangingPunct="1">
              <a:buFont typeface="Wingdings" pitchFamily="2" charset="2"/>
              <a:buChar char="Ø"/>
            </a:pPr>
            <a:r>
              <a:rPr lang="en-US" altLang="ja-JP" smtClean="0"/>
              <a:t>｢</a:t>
            </a:r>
            <a:r>
              <a:rPr lang="ja-JP" altLang="en-US" smtClean="0"/>
              <a:t>公共管理コース</a:t>
            </a:r>
            <a:r>
              <a:rPr lang="en-US" altLang="ja-JP" smtClean="0"/>
              <a:t>｣</a:t>
            </a:r>
            <a:r>
              <a:rPr lang="ja-JP" altLang="en-US" smtClean="0"/>
              <a:t>では、今年度より単位科目として</a:t>
            </a:r>
            <a:r>
              <a:rPr lang="en-US" altLang="ja-JP" smtClean="0"/>
              <a:t>2</a:t>
            </a:r>
            <a:r>
              <a:rPr lang="ja-JP" altLang="en-US" smtClean="0"/>
              <a:t>科目の開講準備を進めている。（他研究科学生の受講も可とする。）</a:t>
            </a:r>
          </a:p>
        </p:txBody>
      </p:sp>
      <p:sp>
        <p:nvSpPr>
          <p:cNvPr id="15364" name="スライド番号プレースホルダ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E452CA13-0542-4A4F-B5D6-063B44FD491D}" type="slidenum">
              <a:rPr lang="ja-JP" altLang="en-US" smtClean="0"/>
              <a:pPr fontAlgn="base">
                <a:spcBef>
                  <a:spcPct val="0"/>
                </a:spcBef>
                <a:spcAft>
                  <a:spcPct val="0"/>
                </a:spcAft>
                <a:defRPr/>
              </a:pPr>
              <a:t>8</a:t>
            </a:fld>
            <a:endParaRPr lang="ja-JP" alt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5888"/>
            <a:ext cx="7467600" cy="576262"/>
          </a:xfrm>
        </p:spPr>
        <p:txBody>
          <a:bodyPr/>
          <a:lstStyle/>
          <a:p>
            <a:pPr algn="ctr" eaLnBrk="1" fontAlgn="auto" hangingPunct="1">
              <a:spcAft>
                <a:spcPts val="0"/>
              </a:spcAft>
              <a:defRPr/>
            </a:pPr>
            <a:r>
              <a:rPr lang="ja-JP" altLang="en-US" b="1" dirty="0" smtClean="0">
                <a:solidFill>
                  <a:srgbClr val="002060"/>
                </a:solidFill>
                <a:effectLst>
                  <a:outerShdw blurRad="38100" dist="38100" dir="2700000" algn="tl">
                    <a:srgbClr val="000000">
                      <a:alpha val="43137"/>
                    </a:srgbClr>
                  </a:outerShdw>
                </a:effectLst>
              </a:rPr>
              <a:t>「研究科横断型英語による授業」への展開</a:t>
            </a:r>
            <a:endParaRPr lang="ja-JP" altLang="en-US" b="1" dirty="0">
              <a:solidFill>
                <a:srgbClr val="002060"/>
              </a:solidFill>
              <a:effectLst>
                <a:outerShdw blurRad="38100" dist="38100" dir="2700000" algn="tl">
                  <a:srgbClr val="000000">
                    <a:alpha val="43137"/>
                  </a:srgbClr>
                </a:outerShdw>
              </a:effectLst>
            </a:endParaRPr>
          </a:p>
        </p:txBody>
      </p:sp>
      <p:graphicFrame>
        <p:nvGraphicFramePr>
          <p:cNvPr id="10" name="表 9"/>
          <p:cNvGraphicFramePr>
            <a:graphicFrameLocks noGrp="1"/>
          </p:cNvGraphicFramePr>
          <p:nvPr/>
        </p:nvGraphicFramePr>
        <p:xfrm>
          <a:off x="611188" y="836613"/>
          <a:ext cx="2603128" cy="1895486"/>
        </p:xfrm>
        <a:graphic>
          <a:graphicData uri="http://schemas.openxmlformats.org/drawingml/2006/table">
            <a:tbl>
              <a:tblPr/>
              <a:tblGrid>
                <a:gridCol w="650782"/>
                <a:gridCol w="650782"/>
                <a:gridCol w="650782"/>
                <a:gridCol w="650782"/>
              </a:tblGrid>
              <a:tr h="249566">
                <a:tc gridSpan="4">
                  <a:txBody>
                    <a:bodyPr/>
                    <a:lstStyle/>
                    <a:p>
                      <a:pPr algn="ctr" fontAlgn="ctr"/>
                      <a:r>
                        <a:rPr lang="en-US" altLang="ja-JP" sz="1200" b="1" i="0" u="none" strike="noStrike" dirty="0">
                          <a:solidFill>
                            <a:srgbClr val="000000"/>
                          </a:solidFill>
                          <a:latin typeface="ＭＳ Ｐゴシック"/>
                        </a:rPr>
                        <a:t>｢</a:t>
                      </a:r>
                      <a:r>
                        <a:rPr lang="ja-JP" altLang="en-US" sz="1200" b="1" i="0" u="none" strike="noStrike" dirty="0">
                          <a:solidFill>
                            <a:srgbClr val="000000"/>
                          </a:solidFill>
                          <a:latin typeface="ＭＳ Ｐゴシック"/>
                        </a:rPr>
                        <a:t>公共管理コース</a:t>
                      </a:r>
                      <a:r>
                        <a:rPr lang="en-US" altLang="ja-JP" sz="1200" b="1" i="0" u="none" strike="noStrike" dirty="0">
                          <a:solidFill>
                            <a:srgbClr val="000000"/>
                          </a:solidFill>
                          <a:latin typeface="ＭＳ Ｐゴシック"/>
                        </a:rPr>
                        <a:t>｣</a:t>
                      </a:r>
                      <a:r>
                        <a:rPr lang="ja-JP" altLang="en-US" sz="1200" b="1" i="0" u="none" strike="noStrike" dirty="0">
                          <a:solidFill>
                            <a:srgbClr val="000000"/>
                          </a:solidFill>
                          <a:latin typeface="ＭＳ Ｐゴシック"/>
                        </a:rPr>
                        <a:t>現行カリキュラム</a:t>
                      </a:r>
                    </a:p>
                  </a:txBody>
                  <a:tcPr marL="0" marR="0" marT="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55030">
                <a:tc>
                  <a:txBody>
                    <a:bodyPr/>
                    <a:lstStyle/>
                    <a:p>
                      <a:pPr algn="l" fontAlgn="ctr"/>
                      <a:endParaRPr lang="ja-JP" altLang="en-US" sz="1200" b="1" i="0" u="none" strike="noStrike">
                        <a:solidFill>
                          <a:srgbClr val="000000"/>
                        </a:solidFill>
                        <a:latin typeface="ＭＳ Ｐゴシック"/>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a:solidFill>
                          <a:srgbClr val="000000"/>
                        </a:solidFill>
                        <a:latin typeface="ＭＳ Ｐゴシック"/>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a:solidFill>
                          <a:srgbClr val="000000"/>
                        </a:solidFill>
                        <a:latin typeface="ＭＳ Ｐゴシック"/>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a:solidFill>
                          <a:srgbClr val="000000"/>
                        </a:solidFill>
                        <a:latin typeface="ＭＳ Ｐゴシック"/>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r>
              <a:tr h="155030">
                <a:tc>
                  <a:txBody>
                    <a:bodyPr/>
                    <a:lstStyle/>
                    <a:p>
                      <a:pPr algn="ctr" fontAlgn="ctr"/>
                      <a:r>
                        <a:rPr lang="en-US" sz="1200" b="1" i="0" u="none" strike="noStrike">
                          <a:solidFill>
                            <a:srgbClr val="000000"/>
                          </a:solidFill>
                          <a:latin typeface="ＭＳ Ｐゴシック"/>
                        </a:rPr>
                        <a:t>Ec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55030">
                <a:tc>
                  <a:txBody>
                    <a:bodyPr/>
                    <a:lstStyle/>
                    <a:p>
                      <a:pPr algn="ctr" fontAlgn="ctr"/>
                      <a:r>
                        <a:rPr lang="en-US" sz="1200" b="1" i="0" u="none" strike="noStrike">
                          <a:solidFill>
                            <a:srgbClr val="000000"/>
                          </a:solidFill>
                          <a:latin typeface="ＭＳ Ｐゴシック"/>
                        </a:rPr>
                        <a:t>Ec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55030">
                <a:tc>
                  <a:txBody>
                    <a:bodyPr/>
                    <a:lstStyle/>
                    <a:p>
                      <a:pPr algn="ctr" fontAlgn="ctr"/>
                      <a:r>
                        <a:rPr lang="en-US" sz="1200" b="1" i="0" u="none" strike="noStrike">
                          <a:solidFill>
                            <a:srgbClr val="000000"/>
                          </a:solidFill>
                          <a:latin typeface="ＭＳ Ｐゴシック"/>
                        </a:rPr>
                        <a:t>Ec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55030">
                <a:tc>
                  <a:txBody>
                    <a:bodyPr/>
                    <a:lstStyle/>
                    <a:p>
                      <a:pPr algn="ctr" fontAlgn="ctr"/>
                      <a:r>
                        <a:rPr lang="en-US" sz="1200" b="1" i="0" u="none" strike="noStrike">
                          <a:solidFill>
                            <a:srgbClr val="000000"/>
                          </a:solidFill>
                          <a:latin typeface="ＭＳ Ｐゴシック"/>
                        </a:rPr>
                        <a:t>Ec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55030">
                <a:tc>
                  <a:txBody>
                    <a:bodyPr/>
                    <a:lstStyle/>
                    <a:p>
                      <a:pPr algn="ctr" fontAlgn="ctr"/>
                      <a:r>
                        <a:rPr lang="en-US" sz="1200" b="1" i="0" u="none" strike="noStrike">
                          <a:solidFill>
                            <a:srgbClr val="000000"/>
                          </a:solidFill>
                          <a:latin typeface="ＭＳ Ｐゴシック"/>
                        </a:rPr>
                        <a:t>Ec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dirty="0" err="1">
                          <a:solidFill>
                            <a:srgbClr val="000000"/>
                          </a:solidFill>
                          <a:latin typeface="ＭＳ Ｐゴシック"/>
                        </a:rPr>
                        <a:t>Ec</a:t>
                      </a:r>
                      <a:endParaRPr lang="en-US" sz="1200" b="1"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66377">
                <a:tc>
                  <a:txBody>
                    <a:bodyPr/>
                    <a:lstStyle/>
                    <a:p>
                      <a:pPr algn="ctr" fontAlgn="ctr"/>
                      <a:r>
                        <a:rPr lang="en-US" sz="1200" b="1" i="0" u="none" strike="noStrike">
                          <a:solidFill>
                            <a:srgbClr val="000000"/>
                          </a:solidFill>
                          <a:latin typeface="ＭＳ Ｐゴシック"/>
                        </a:rPr>
                        <a:t>Ec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55030">
                <a:tc>
                  <a:txBody>
                    <a:bodyPr/>
                    <a:lstStyle/>
                    <a:p>
                      <a:pPr algn="ctr" fontAlgn="ctr"/>
                      <a:r>
                        <a:rPr lang="en-US" sz="1200" b="1" i="0" u="none" strike="noStrike">
                          <a:solidFill>
                            <a:srgbClr val="000000"/>
                          </a:solidFill>
                          <a:latin typeface="ＭＳ Ｐゴシック"/>
                        </a:rPr>
                        <a:t>Ec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55030">
                <a:tc>
                  <a:txBody>
                    <a:bodyPr/>
                    <a:lstStyle/>
                    <a:p>
                      <a:pPr algn="ctr" fontAlgn="ctr"/>
                      <a:r>
                        <a:rPr lang="en-US" sz="1200" b="1" i="0" u="none" strike="noStrike">
                          <a:solidFill>
                            <a:srgbClr val="000000"/>
                          </a:solidFill>
                          <a:latin typeface="ＭＳ Ｐゴシック"/>
                        </a:rPr>
                        <a:t>Ec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dirty="0" err="1">
                          <a:solidFill>
                            <a:srgbClr val="000000"/>
                          </a:solidFill>
                          <a:latin typeface="ＭＳ Ｐゴシック"/>
                        </a:rPr>
                        <a:t>Ec</a:t>
                      </a:r>
                      <a:endParaRPr lang="en-US" sz="1200" b="1"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bl>
          </a:graphicData>
        </a:graphic>
      </p:graphicFrame>
      <p:graphicFrame>
        <p:nvGraphicFramePr>
          <p:cNvPr id="11" name="表 10"/>
          <p:cNvGraphicFramePr>
            <a:graphicFrameLocks noGrp="1"/>
          </p:cNvGraphicFramePr>
          <p:nvPr/>
        </p:nvGraphicFramePr>
        <p:xfrm>
          <a:off x="5219700" y="908050"/>
          <a:ext cx="2808312" cy="3695253"/>
        </p:xfrm>
        <a:graphic>
          <a:graphicData uri="http://schemas.openxmlformats.org/drawingml/2006/table">
            <a:tbl>
              <a:tblPr/>
              <a:tblGrid>
                <a:gridCol w="702078"/>
                <a:gridCol w="702078"/>
                <a:gridCol w="702078"/>
                <a:gridCol w="702078"/>
              </a:tblGrid>
              <a:tr h="279353">
                <a:tc gridSpan="4">
                  <a:txBody>
                    <a:bodyPr/>
                    <a:lstStyle/>
                    <a:p>
                      <a:pPr algn="ctr" fontAlgn="ctr"/>
                      <a:r>
                        <a:rPr lang="en-US" altLang="ja-JP" sz="1200" b="1" i="0" u="none" strike="noStrike" dirty="0">
                          <a:solidFill>
                            <a:srgbClr val="000000"/>
                          </a:solidFill>
                          <a:latin typeface="ＭＳ Ｐゴシック"/>
                        </a:rPr>
                        <a:t>｢</a:t>
                      </a:r>
                      <a:r>
                        <a:rPr lang="ja-JP" altLang="en-US" sz="1200" b="1" i="0" u="none" strike="noStrike" dirty="0">
                          <a:solidFill>
                            <a:srgbClr val="000000"/>
                          </a:solidFill>
                          <a:latin typeface="ＭＳ Ｐゴシック"/>
                        </a:rPr>
                        <a:t>公共管理コース</a:t>
                      </a:r>
                      <a:r>
                        <a:rPr lang="en-US" altLang="ja-JP" sz="1200" b="1" i="0" u="none" strike="noStrike" dirty="0">
                          <a:solidFill>
                            <a:srgbClr val="000000"/>
                          </a:solidFill>
                          <a:latin typeface="ＭＳ Ｐゴシック"/>
                        </a:rPr>
                        <a:t>｣</a:t>
                      </a:r>
                      <a:r>
                        <a:rPr lang="ja-JP" altLang="en-US" sz="1200" b="1" i="0" u="none" strike="noStrike" dirty="0">
                          <a:solidFill>
                            <a:srgbClr val="000000"/>
                          </a:solidFill>
                          <a:latin typeface="ＭＳ Ｐゴシック"/>
                        </a:rPr>
                        <a:t>拡充カリキュラム</a:t>
                      </a:r>
                    </a:p>
                  </a:txBody>
                  <a:tcPr marL="0" marR="0" marT="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62155">
                <a:tc>
                  <a:txBody>
                    <a:bodyPr/>
                    <a:lstStyle/>
                    <a:p>
                      <a:pPr algn="l" fontAlgn="ctr"/>
                      <a:endParaRPr lang="ja-JP" altLang="en-US" sz="1200" b="0" i="0" u="none" strike="noStrike">
                        <a:solidFill>
                          <a:srgbClr val="000000"/>
                        </a:solidFill>
                        <a:latin typeface="ＭＳ Ｐゴシック"/>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a:solidFill>
                          <a:srgbClr val="000000"/>
                        </a:solidFill>
                        <a:latin typeface="ＭＳ Ｐゴシック"/>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a:solidFill>
                          <a:srgbClr val="000000"/>
                        </a:solidFill>
                        <a:latin typeface="ＭＳ Ｐゴシック"/>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a:solidFill>
                          <a:srgbClr val="000000"/>
                        </a:solidFill>
                        <a:latin typeface="ＭＳ Ｐゴシック"/>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r>
              <a:tr h="162155">
                <a:tc>
                  <a:txBody>
                    <a:bodyPr/>
                    <a:lstStyle/>
                    <a:p>
                      <a:pPr algn="ctr" fontAlgn="ctr"/>
                      <a:r>
                        <a:rPr lang="en-US" sz="1200" b="1" i="0" u="none" strike="noStrike">
                          <a:solidFill>
                            <a:srgbClr val="000000"/>
                          </a:solidFill>
                          <a:latin typeface="ＭＳ Ｐゴシック"/>
                        </a:rPr>
                        <a:t>Ec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62155">
                <a:tc>
                  <a:txBody>
                    <a:bodyPr/>
                    <a:lstStyle/>
                    <a:p>
                      <a:pPr algn="ctr" fontAlgn="ctr"/>
                      <a:r>
                        <a:rPr lang="en-US" sz="1200" b="1" i="0" u="none" strike="noStrike">
                          <a:solidFill>
                            <a:srgbClr val="000000"/>
                          </a:solidFill>
                          <a:latin typeface="ＭＳ Ｐゴシック"/>
                        </a:rPr>
                        <a:t>Ec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62155">
                <a:tc>
                  <a:txBody>
                    <a:bodyPr/>
                    <a:lstStyle/>
                    <a:p>
                      <a:pPr algn="ctr" fontAlgn="ctr"/>
                      <a:r>
                        <a:rPr lang="en-US" sz="1200" b="1" i="0" u="none" strike="noStrike">
                          <a:solidFill>
                            <a:srgbClr val="000000"/>
                          </a:solidFill>
                          <a:latin typeface="ＭＳ Ｐゴシック"/>
                        </a:rPr>
                        <a:t>Ec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62155">
                <a:tc>
                  <a:txBody>
                    <a:bodyPr/>
                    <a:lstStyle/>
                    <a:p>
                      <a:pPr algn="ctr" fontAlgn="ctr"/>
                      <a:r>
                        <a:rPr lang="en-US" sz="1200" b="1" i="0" u="none" strike="noStrike">
                          <a:solidFill>
                            <a:srgbClr val="000000"/>
                          </a:solidFill>
                          <a:latin typeface="ＭＳ Ｐゴシック"/>
                        </a:rPr>
                        <a:t>Ec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62155">
                <a:tc>
                  <a:txBody>
                    <a:bodyPr/>
                    <a:lstStyle/>
                    <a:p>
                      <a:pPr algn="ctr" fontAlgn="ctr"/>
                      <a:r>
                        <a:rPr lang="en-US" sz="1200" b="1" i="0" u="none" strike="noStrike">
                          <a:solidFill>
                            <a:srgbClr val="000000"/>
                          </a:solidFill>
                          <a:latin typeface="ＭＳ Ｐゴシック"/>
                        </a:rPr>
                        <a:t>Ec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dirty="0" err="1">
                          <a:solidFill>
                            <a:srgbClr val="000000"/>
                          </a:solidFill>
                          <a:latin typeface="ＭＳ Ｐゴシック"/>
                        </a:rPr>
                        <a:t>Ec</a:t>
                      </a:r>
                      <a:endParaRPr lang="en-US" sz="1200" b="1"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86236">
                <a:tc>
                  <a:txBody>
                    <a:bodyPr/>
                    <a:lstStyle/>
                    <a:p>
                      <a:pPr algn="ctr" fontAlgn="ctr"/>
                      <a:r>
                        <a:rPr lang="en-US" sz="1200" b="1" i="0" u="none" strike="noStrike">
                          <a:solidFill>
                            <a:srgbClr val="000000"/>
                          </a:solidFill>
                          <a:latin typeface="ＭＳ Ｐゴシック"/>
                        </a:rPr>
                        <a:t>Ec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62155">
                <a:tc>
                  <a:txBody>
                    <a:bodyPr/>
                    <a:lstStyle/>
                    <a:p>
                      <a:pPr algn="ctr" fontAlgn="ctr"/>
                      <a:r>
                        <a:rPr lang="en-US" sz="1200" b="1" i="0" u="none" strike="noStrike">
                          <a:solidFill>
                            <a:srgbClr val="000000"/>
                          </a:solidFill>
                          <a:latin typeface="ＭＳ Ｐゴシック"/>
                        </a:rPr>
                        <a:t>Ec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62155">
                <a:tc>
                  <a:txBody>
                    <a:bodyPr/>
                    <a:lstStyle/>
                    <a:p>
                      <a:pPr algn="ctr" fontAlgn="ctr"/>
                      <a:r>
                        <a:rPr lang="en-US" sz="1200" b="1" i="0" u="none" strike="noStrike">
                          <a:solidFill>
                            <a:srgbClr val="000000"/>
                          </a:solidFill>
                          <a:latin typeface="ＭＳ Ｐゴシック"/>
                        </a:rPr>
                        <a:t>Ec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486464">
                <a:tc gridSpan="4">
                  <a:txBody>
                    <a:bodyPr/>
                    <a:lstStyle/>
                    <a:p>
                      <a:pPr algn="ctr" fontAlgn="ctr"/>
                      <a:r>
                        <a:rPr lang="ja-JP" altLang="en-US" sz="1200" b="0" i="0" u="none" strike="noStrike" dirty="0" smtClean="0">
                          <a:solidFill>
                            <a:srgbClr val="000000"/>
                          </a:solidFill>
                          <a:latin typeface="ＭＳ Ｐゴシック"/>
                        </a:rPr>
                        <a:t>経済学</a:t>
                      </a:r>
                      <a:r>
                        <a:rPr lang="ja-JP" altLang="en-US" sz="1200" b="0" i="0" u="none" strike="noStrike" dirty="0">
                          <a:solidFill>
                            <a:srgbClr val="000000"/>
                          </a:solidFill>
                          <a:latin typeface="ＭＳ Ｐゴシック"/>
                        </a:rPr>
                        <a:t>研究科以外からの提供が望まれる科目の追加。</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62155">
                <a:tc>
                  <a:txBody>
                    <a:bodyPr/>
                    <a:lstStyle/>
                    <a:p>
                      <a:pPr algn="ctr" fontAlgn="ctr"/>
                      <a:r>
                        <a:rPr lang="en-US" sz="1200" b="1" i="0" u="none" strike="noStrike">
                          <a:solidFill>
                            <a:srgbClr val="000000"/>
                          </a:solidFill>
                          <a:latin typeface="ＭＳ Ｐゴシック"/>
                        </a:rPr>
                        <a:t>Ag</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62155">
                <a:tc>
                  <a:txBody>
                    <a:bodyPr/>
                    <a:lstStyle/>
                    <a:p>
                      <a:pPr algn="ctr" fontAlgn="ctr"/>
                      <a:r>
                        <a:rPr lang="en-US" sz="1200" b="1" i="0" u="none" strike="noStrike">
                          <a:solidFill>
                            <a:srgbClr val="000000"/>
                          </a:solidFill>
                          <a:latin typeface="ＭＳ Ｐゴシック"/>
                        </a:rPr>
                        <a:t>Ag</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62155">
                <a:tc>
                  <a:txBody>
                    <a:bodyPr/>
                    <a:lstStyle/>
                    <a:p>
                      <a:pPr algn="ctr" fontAlgn="ctr"/>
                      <a:r>
                        <a:rPr lang="en-US" sz="1200" b="1" i="0" u="none" strike="noStrike">
                          <a:solidFill>
                            <a:srgbClr val="000000"/>
                          </a:solidFill>
                          <a:latin typeface="ＭＳ Ｐゴシック"/>
                        </a:rPr>
                        <a:t>Ag</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62155">
                <a:tc>
                  <a:txBody>
                    <a:bodyPr/>
                    <a:lstStyle/>
                    <a:p>
                      <a:pPr algn="ctr" fontAlgn="ctr"/>
                      <a:r>
                        <a:rPr lang="en-US" sz="1200" b="1" i="0" u="none" strike="noStrike">
                          <a:solidFill>
                            <a:srgbClr val="000000"/>
                          </a:solidFill>
                          <a:latin typeface="ＭＳ Ｐゴシック"/>
                        </a:rPr>
                        <a:t>Ag</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62155">
                <a:tc>
                  <a:txBody>
                    <a:bodyPr/>
                    <a:lstStyle/>
                    <a:p>
                      <a:pPr algn="l" fontAlgn="ctr"/>
                      <a:endParaRPr lang="ja-JP" altLang="en-US" sz="1200" b="0" i="0" u="none" strike="noStrike">
                        <a:solidFill>
                          <a:srgbClr val="000000"/>
                        </a:solidFill>
                        <a:latin typeface="ＭＳ Ｐゴシック"/>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ja-JP" altLang="en-US" sz="1200" b="0" i="0" u="none" strike="noStrike">
                          <a:solidFill>
                            <a:srgbClr val="000000"/>
                          </a:solidFill>
                          <a:latin typeface="ＭＳ Ｐゴシック"/>
                        </a:rPr>
                        <a:t>＋</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200" b="0" i="0" u="none" strike="noStrike">
                        <a:solidFill>
                          <a:srgbClr val="000000"/>
                        </a:solidFill>
                        <a:latin typeface="ＭＳ Ｐゴシック"/>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310">
                <a:tc gridSpan="4">
                  <a:txBody>
                    <a:bodyPr/>
                    <a:lstStyle/>
                    <a:p>
                      <a:pPr algn="ctr" fontAlgn="ctr"/>
                      <a:r>
                        <a:rPr lang="ja-JP" altLang="en-US" sz="1200" b="0" i="0" u="none" strike="noStrike" dirty="0">
                          <a:solidFill>
                            <a:srgbClr val="000000"/>
                          </a:solidFill>
                          <a:latin typeface="ＭＳ Ｐゴシック"/>
                        </a:rPr>
                        <a:t>遠隔教育により国内外の大学、研究機関等からの提供科目の追加。</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graphicFrame>
        <p:nvGraphicFramePr>
          <p:cNvPr id="12" name="表 11"/>
          <p:cNvGraphicFramePr>
            <a:graphicFrameLocks noGrp="1"/>
          </p:cNvGraphicFramePr>
          <p:nvPr/>
        </p:nvGraphicFramePr>
        <p:xfrm>
          <a:off x="611188" y="2997200"/>
          <a:ext cx="2952328" cy="3613588"/>
        </p:xfrm>
        <a:graphic>
          <a:graphicData uri="http://schemas.openxmlformats.org/drawingml/2006/table">
            <a:tbl>
              <a:tblPr/>
              <a:tblGrid>
                <a:gridCol w="738082"/>
                <a:gridCol w="738082"/>
                <a:gridCol w="738082"/>
                <a:gridCol w="738082"/>
              </a:tblGrid>
              <a:tr h="321748">
                <a:tc gridSpan="4">
                  <a:txBody>
                    <a:bodyPr/>
                    <a:lstStyle/>
                    <a:p>
                      <a:pPr algn="ctr" fontAlgn="ctr"/>
                      <a:r>
                        <a:rPr lang="ja-JP" altLang="en-US" sz="1200" b="1" i="0" u="none" strike="noStrike" dirty="0">
                          <a:solidFill>
                            <a:srgbClr val="000000"/>
                          </a:solidFill>
                          <a:latin typeface="ＭＳ Ｐゴシック"/>
                        </a:rPr>
                        <a:t>研究科共通の英語授業カリキュラム表の作成</a:t>
                      </a:r>
                    </a:p>
                  </a:txBody>
                  <a:tcPr marL="0" marR="0" marT="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71162">
                <a:tc>
                  <a:txBody>
                    <a:bodyPr/>
                    <a:lstStyle/>
                    <a:p>
                      <a:pPr algn="l" fontAlgn="ctr"/>
                      <a:endParaRPr lang="ja-JP" altLang="en-US" sz="1200" b="0" i="0" u="none" strike="noStrike">
                        <a:solidFill>
                          <a:srgbClr val="000000"/>
                        </a:solidFill>
                        <a:latin typeface="ＭＳ Ｐゴシック"/>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a:solidFill>
                          <a:srgbClr val="000000"/>
                        </a:solidFill>
                        <a:latin typeface="ＭＳ Ｐゴシック"/>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a:solidFill>
                          <a:srgbClr val="000000"/>
                        </a:solidFill>
                        <a:latin typeface="ＭＳ Ｐゴシック"/>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a:solidFill>
                          <a:srgbClr val="000000"/>
                        </a:solidFill>
                        <a:latin typeface="ＭＳ Ｐゴシック"/>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r>
              <a:tr h="171162">
                <a:tc>
                  <a:txBody>
                    <a:bodyPr/>
                    <a:lstStyle/>
                    <a:p>
                      <a:pPr algn="ctr" fontAlgn="ctr"/>
                      <a:r>
                        <a:rPr lang="en-US" sz="1200" b="1" i="0" u="none" strike="noStrike">
                          <a:solidFill>
                            <a:srgbClr val="000000"/>
                          </a:solidFill>
                          <a:latin typeface="ＭＳ Ｐゴシック"/>
                        </a:rPr>
                        <a:t>Ec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71162">
                <a:tc>
                  <a:txBody>
                    <a:bodyPr/>
                    <a:lstStyle/>
                    <a:p>
                      <a:pPr algn="ctr" fontAlgn="ctr"/>
                      <a:r>
                        <a:rPr lang="en-US" sz="1200" b="1" i="0" u="none" strike="noStrike">
                          <a:solidFill>
                            <a:srgbClr val="000000"/>
                          </a:solidFill>
                          <a:latin typeface="ＭＳ Ｐゴシック"/>
                        </a:rPr>
                        <a:t>Ec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dirty="0" err="1">
                          <a:solidFill>
                            <a:srgbClr val="000000"/>
                          </a:solidFill>
                          <a:latin typeface="ＭＳ Ｐゴシック"/>
                        </a:rPr>
                        <a:t>Ec</a:t>
                      </a:r>
                      <a:endParaRPr lang="en-US" sz="1200" b="1"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71162">
                <a:tc>
                  <a:txBody>
                    <a:bodyPr/>
                    <a:lstStyle/>
                    <a:p>
                      <a:pPr algn="ctr" fontAlgn="ctr"/>
                      <a:r>
                        <a:rPr lang="en-US" sz="1200" b="1" i="0" u="none" strike="noStrike">
                          <a:solidFill>
                            <a:srgbClr val="000000"/>
                          </a:solidFill>
                          <a:latin typeface="ＭＳ Ｐゴシック"/>
                        </a:rPr>
                        <a:t>Ec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71162">
                <a:tc>
                  <a:txBody>
                    <a:bodyPr/>
                    <a:lstStyle/>
                    <a:p>
                      <a:pPr algn="ctr" fontAlgn="ctr"/>
                      <a:r>
                        <a:rPr lang="en-US" sz="1200" b="1" i="0" u="none" strike="noStrike">
                          <a:solidFill>
                            <a:srgbClr val="000000"/>
                          </a:solidFill>
                          <a:latin typeface="ＭＳ Ｐゴシック"/>
                        </a:rPr>
                        <a:t>Ec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dirty="0" err="1">
                          <a:solidFill>
                            <a:srgbClr val="000000"/>
                          </a:solidFill>
                          <a:latin typeface="ＭＳ Ｐゴシック"/>
                        </a:rPr>
                        <a:t>Ec</a:t>
                      </a:r>
                      <a:endParaRPr lang="en-US" sz="1200" b="1"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dirty="0" err="1">
                          <a:solidFill>
                            <a:srgbClr val="000000"/>
                          </a:solidFill>
                          <a:latin typeface="ＭＳ Ｐゴシック"/>
                        </a:rPr>
                        <a:t>Ec</a:t>
                      </a:r>
                      <a:endParaRPr lang="en-US" sz="1200" b="1"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71162">
                <a:tc>
                  <a:txBody>
                    <a:bodyPr/>
                    <a:lstStyle/>
                    <a:p>
                      <a:pPr algn="ctr" fontAlgn="ctr"/>
                      <a:r>
                        <a:rPr lang="en-US" sz="1200" b="1" i="0" u="none" strike="noStrike">
                          <a:solidFill>
                            <a:srgbClr val="000000"/>
                          </a:solidFill>
                          <a:latin typeface="ＭＳ Ｐゴシック"/>
                        </a:rPr>
                        <a:t>Ec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71162">
                <a:tc>
                  <a:txBody>
                    <a:bodyPr/>
                    <a:lstStyle/>
                    <a:p>
                      <a:pPr algn="ctr" fontAlgn="ctr"/>
                      <a:r>
                        <a:rPr lang="en-US" sz="1200" b="1" i="0" u="none" strike="noStrike">
                          <a:solidFill>
                            <a:srgbClr val="000000"/>
                          </a:solidFill>
                          <a:latin typeface="ＭＳ Ｐゴシック"/>
                        </a:rPr>
                        <a:t>Ec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dirty="0" err="1">
                          <a:solidFill>
                            <a:srgbClr val="000000"/>
                          </a:solidFill>
                          <a:latin typeface="ＭＳ Ｐゴシック"/>
                        </a:rPr>
                        <a:t>Ec</a:t>
                      </a:r>
                      <a:endParaRPr lang="en-US" sz="1200" b="1"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71162">
                <a:tc>
                  <a:txBody>
                    <a:bodyPr/>
                    <a:lstStyle/>
                    <a:p>
                      <a:pPr algn="ctr" fontAlgn="ctr"/>
                      <a:r>
                        <a:rPr lang="en-US" sz="1200" b="1" i="0" u="none" strike="noStrike">
                          <a:solidFill>
                            <a:srgbClr val="000000"/>
                          </a:solidFill>
                          <a:latin typeface="ＭＳ Ｐゴシック"/>
                        </a:rPr>
                        <a:t>Ec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71162">
                <a:tc>
                  <a:txBody>
                    <a:bodyPr/>
                    <a:lstStyle/>
                    <a:p>
                      <a:pPr algn="ctr" fontAlgn="ctr"/>
                      <a:r>
                        <a:rPr lang="en-US" sz="1200" b="1" i="0" u="none" strike="noStrike">
                          <a:solidFill>
                            <a:srgbClr val="000000"/>
                          </a:solidFill>
                          <a:latin typeface="ＭＳ Ｐゴシック"/>
                        </a:rPr>
                        <a:t>Ec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dirty="0" err="1">
                          <a:solidFill>
                            <a:srgbClr val="000000"/>
                          </a:solidFill>
                          <a:latin typeface="ＭＳ Ｐゴシック"/>
                        </a:rPr>
                        <a:t>Ec</a:t>
                      </a:r>
                      <a:endParaRPr lang="en-US" sz="1200" b="1"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71162">
                <a:tc>
                  <a:txBody>
                    <a:bodyPr/>
                    <a:lstStyle/>
                    <a:p>
                      <a:pPr algn="ctr" fontAlgn="ctr"/>
                      <a:r>
                        <a:rPr lang="en-US" sz="1200" b="1" i="0" u="none" strike="noStrike">
                          <a:solidFill>
                            <a:srgbClr val="000000"/>
                          </a:solidFill>
                          <a:latin typeface="ＭＳ Ｐゴシック"/>
                        </a:rPr>
                        <a:t>Ag</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71162">
                <a:tc>
                  <a:txBody>
                    <a:bodyPr/>
                    <a:lstStyle/>
                    <a:p>
                      <a:pPr algn="ctr" fontAlgn="ctr"/>
                      <a:r>
                        <a:rPr lang="en-US" sz="1200" b="1" i="0" u="none" strike="noStrike">
                          <a:solidFill>
                            <a:srgbClr val="000000"/>
                          </a:solidFill>
                          <a:latin typeface="ＭＳ Ｐゴシック"/>
                        </a:rPr>
                        <a:t>Ag</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71162">
                <a:tc>
                  <a:txBody>
                    <a:bodyPr/>
                    <a:lstStyle/>
                    <a:p>
                      <a:pPr algn="ctr" fontAlgn="ctr"/>
                      <a:r>
                        <a:rPr lang="en-US" sz="1200" b="1" i="0" u="none" strike="noStrike">
                          <a:solidFill>
                            <a:srgbClr val="000000"/>
                          </a:solidFill>
                          <a:latin typeface="ＭＳ Ｐゴシック"/>
                        </a:rPr>
                        <a:t>Ag</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71162">
                <a:tc>
                  <a:txBody>
                    <a:bodyPr/>
                    <a:lstStyle/>
                    <a:p>
                      <a:pPr algn="ctr" fontAlgn="ctr"/>
                      <a:r>
                        <a:rPr lang="en-US" sz="1200" b="1" i="0" u="none" strike="noStrike">
                          <a:solidFill>
                            <a:srgbClr val="000000"/>
                          </a:solidFill>
                          <a:latin typeface="ＭＳ Ｐゴシック"/>
                        </a:rPr>
                        <a:t>Ag</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ＭＳ Ｐゴシック"/>
                        </a:rPr>
                        <a:t>Ed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342323">
                <a:tc gridSpan="4">
                  <a:txBody>
                    <a:bodyPr/>
                    <a:lstStyle/>
                    <a:p>
                      <a:pPr algn="ctr" fontAlgn="ctr"/>
                      <a:r>
                        <a:rPr lang="ja-JP" altLang="en-US" sz="1200" b="0" i="0" u="none" strike="noStrike">
                          <a:solidFill>
                            <a:srgbClr val="000000"/>
                          </a:solidFill>
                          <a:latin typeface="ＭＳ Ｐゴシック"/>
                        </a:rPr>
                        <a:t>各研究科が英語コースを開設する場合の研究科独自の必須科目の検討。</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71162">
                <a:tc>
                  <a:txBody>
                    <a:bodyPr/>
                    <a:lstStyle/>
                    <a:p>
                      <a:pPr algn="ctr" fontAlgn="ctr"/>
                      <a:r>
                        <a:rPr lang="en-US" sz="1200" b="1" i="0" u="none" strike="noStrike">
                          <a:solidFill>
                            <a:srgbClr val="000000"/>
                          </a:solidFill>
                          <a:latin typeface="ＭＳ Ｐゴシック"/>
                        </a:rPr>
                        <a:t>Ag</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r>
              <a:tr h="171162">
                <a:tc>
                  <a:txBody>
                    <a:bodyPr/>
                    <a:lstStyle/>
                    <a:p>
                      <a:pPr algn="ctr" fontAlgn="ctr"/>
                      <a:r>
                        <a:rPr lang="en-US" sz="1200" b="1" i="0" u="none" strike="noStrike">
                          <a:solidFill>
                            <a:srgbClr val="000000"/>
                          </a:solidFill>
                          <a:latin typeface="ＭＳ Ｐゴシック"/>
                        </a:rPr>
                        <a:t>Ag</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Ed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r>
              <a:tr h="171162">
                <a:tc>
                  <a:txBody>
                    <a:bodyPr/>
                    <a:lstStyle/>
                    <a:p>
                      <a:pPr algn="ctr" fontAlgn="ctr"/>
                      <a:r>
                        <a:rPr lang="en-US" sz="1200" b="1" i="0" u="none" strike="noStrike">
                          <a:solidFill>
                            <a:srgbClr val="000000"/>
                          </a:solidFill>
                          <a:latin typeface="ＭＳ Ｐゴシック"/>
                        </a:rPr>
                        <a:t>Ag</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a:solidFill>
                            <a:srgbClr val="000000"/>
                          </a:solidFill>
                          <a:latin typeface="ＭＳ Ｐゴシック"/>
                        </a:rPr>
                        <a:t>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9B8"/>
                    </a:solidFill>
                  </a:tcPr>
                </a:tc>
                <a:tc>
                  <a:txBody>
                    <a:bodyPr/>
                    <a:lstStyle/>
                    <a:p>
                      <a:pPr algn="ctr" fontAlgn="ctr"/>
                      <a:r>
                        <a:rPr lang="en-US" sz="1200" b="1" i="0" u="none" strike="noStrike" dirty="0">
                          <a:solidFill>
                            <a:srgbClr val="000000"/>
                          </a:solidFill>
                          <a:latin typeface="ＭＳ Ｐゴシック"/>
                        </a:rPr>
                        <a:t>Ed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9B8"/>
                    </a:solidFill>
                  </a:tcPr>
                </a:tc>
              </a:tr>
            </a:tbl>
          </a:graphicData>
        </a:graphic>
      </p:graphicFrame>
      <p:sp>
        <p:nvSpPr>
          <p:cNvPr id="13" name="右矢印 12"/>
          <p:cNvSpPr/>
          <p:nvPr/>
        </p:nvSpPr>
        <p:spPr>
          <a:xfrm>
            <a:off x="3348038" y="1916113"/>
            <a:ext cx="1728787" cy="288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endParaRPr lang="ja-JP" altLang="en-US"/>
          </a:p>
        </p:txBody>
      </p:sp>
      <p:graphicFrame>
        <p:nvGraphicFramePr>
          <p:cNvPr id="14" name="表 13"/>
          <p:cNvGraphicFramePr>
            <a:graphicFrameLocks noGrp="1"/>
          </p:cNvGraphicFramePr>
          <p:nvPr/>
        </p:nvGraphicFramePr>
        <p:xfrm>
          <a:off x="5435600" y="4941888"/>
          <a:ext cx="2438400" cy="1676400"/>
        </p:xfrm>
        <a:graphic>
          <a:graphicData uri="http://schemas.openxmlformats.org/drawingml/2006/table">
            <a:tbl>
              <a:tblPr/>
              <a:tblGrid>
                <a:gridCol w="812800"/>
                <a:gridCol w="812800"/>
                <a:gridCol w="812800"/>
              </a:tblGrid>
              <a:tr h="180975">
                <a:tc>
                  <a:txBody>
                    <a:bodyPr/>
                    <a:lstStyle/>
                    <a:p>
                      <a:pPr algn="l" fontAlgn="ctr"/>
                      <a:r>
                        <a:rPr lang="ja-JP" altLang="en-US" sz="12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l" fontAlgn="ctr"/>
                      <a:r>
                        <a:rPr lang="en-US" altLang="ja-JP" sz="1200" b="0" i="0" u="none" strike="noStrike">
                          <a:solidFill>
                            <a:srgbClr val="000000"/>
                          </a:solidFill>
                          <a:latin typeface="ＭＳ Ｐゴシック"/>
                        </a:rPr>
                        <a:t>: </a:t>
                      </a:r>
                      <a:r>
                        <a:rPr lang="ja-JP" altLang="en-US" sz="1200" b="0" i="0" u="none" strike="noStrike">
                          <a:solidFill>
                            <a:srgbClr val="000000"/>
                          </a:solidFill>
                          <a:latin typeface="ＭＳ Ｐゴシック"/>
                        </a:rPr>
                        <a:t>必須科目</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200" b="0" i="0" u="none" strike="noStrike">
                        <a:solidFill>
                          <a:srgbClr val="000000"/>
                        </a:solidFill>
                        <a:latin typeface="ＭＳ Ｐゴシック"/>
                      </a:endParaRPr>
                    </a:p>
                  </a:txBody>
                  <a:tcPr marL="0" marR="0" marT="0" marB="0" anchor="ctr">
                    <a:lnL>
                      <a:noFill/>
                    </a:lnL>
                    <a:lnR>
                      <a:noFill/>
                    </a:lnR>
                    <a:lnT>
                      <a:noFill/>
                    </a:lnT>
                    <a:lnB>
                      <a:noFill/>
                    </a:lnB>
                  </a:tcPr>
                </a:tc>
              </a:tr>
              <a:tr h="190500">
                <a:tc>
                  <a:txBody>
                    <a:bodyPr/>
                    <a:lstStyle/>
                    <a:p>
                      <a:pPr algn="l" fontAlgn="ctr"/>
                      <a:endParaRPr lang="ja-JP" altLang="en-US" sz="1200" b="0" i="0" u="none" strike="noStrike">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1200" b="0" i="0" u="none" strike="noStrike">
                        <a:solidFill>
                          <a:srgbClr val="000000"/>
                        </a:solidFill>
                        <a:latin typeface="ＭＳ Ｐゴシック"/>
                      </a:endParaRPr>
                    </a:p>
                  </a:txBody>
                  <a:tcPr marL="0" marR="0" marT="0" marB="0" anchor="ctr">
                    <a:lnL>
                      <a:noFill/>
                    </a:lnL>
                    <a:lnR>
                      <a:noFill/>
                    </a:lnR>
                    <a:lnT>
                      <a:noFill/>
                    </a:lnT>
                    <a:lnB>
                      <a:noFill/>
                    </a:lnB>
                  </a:tcPr>
                </a:tc>
              </a:tr>
              <a:tr h="180975">
                <a:tc>
                  <a:txBody>
                    <a:bodyPr/>
                    <a:lstStyle/>
                    <a:p>
                      <a:pPr algn="l" fontAlgn="ctr"/>
                      <a:r>
                        <a:rPr lang="ja-JP" altLang="en-US" sz="12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ctr"/>
                      <a:r>
                        <a:rPr lang="en-US" altLang="ja-JP" sz="1200" b="0" i="0" u="none" strike="noStrike">
                          <a:solidFill>
                            <a:srgbClr val="000000"/>
                          </a:solidFill>
                          <a:latin typeface="ＭＳ Ｐゴシック"/>
                        </a:rPr>
                        <a:t>: </a:t>
                      </a:r>
                      <a:r>
                        <a:rPr lang="ja-JP" altLang="en-US" sz="1200" b="0" i="0" u="none" strike="noStrike">
                          <a:solidFill>
                            <a:srgbClr val="000000"/>
                          </a:solidFill>
                          <a:latin typeface="ＭＳ Ｐゴシック"/>
                        </a:rPr>
                        <a:t>選択科目</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200" b="0" i="0" u="none" strike="noStrike">
                        <a:solidFill>
                          <a:srgbClr val="000000"/>
                        </a:solidFill>
                        <a:latin typeface="ＭＳ Ｐゴシック"/>
                      </a:endParaRPr>
                    </a:p>
                  </a:txBody>
                  <a:tcPr marL="0" marR="0" marT="0" marB="0" anchor="ctr">
                    <a:lnL>
                      <a:noFill/>
                    </a:lnL>
                    <a:lnR>
                      <a:noFill/>
                    </a:lnR>
                    <a:lnT>
                      <a:noFill/>
                    </a:lnT>
                    <a:lnB>
                      <a:noFill/>
                    </a:lnB>
                  </a:tcPr>
                </a:tc>
              </a:tr>
              <a:tr h="180975">
                <a:tc>
                  <a:txBody>
                    <a:bodyPr/>
                    <a:lstStyle/>
                    <a:p>
                      <a:pPr algn="l" fontAlgn="ctr"/>
                      <a:endParaRPr lang="ja-JP" altLang="en-US" sz="1200" b="0" i="0" u="none" strike="noStrike">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2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1200" b="0" i="0" u="none" strike="noStrike">
                        <a:solidFill>
                          <a:srgbClr val="000000"/>
                        </a:solidFill>
                        <a:latin typeface="ＭＳ Ｐゴシック"/>
                      </a:endParaRPr>
                    </a:p>
                  </a:txBody>
                  <a:tcPr marL="0" marR="0" marT="0" marB="0" anchor="ctr">
                    <a:lnL>
                      <a:noFill/>
                    </a:lnL>
                    <a:lnR>
                      <a:noFill/>
                    </a:lnR>
                    <a:lnT>
                      <a:noFill/>
                    </a:lnT>
                    <a:lnB>
                      <a:noFill/>
                    </a:lnB>
                  </a:tcPr>
                </a:tc>
              </a:tr>
              <a:tr h="180975">
                <a:tc gridSpan="3">
                  <a:txBody>
                    <a:bodyPr/>
                    <a:lstStyle/>
                    <a:p>
                      <a:pPr algn="l" fontAlgn="ctr"/>
                      <a:r>
                        <a:rPr lang="en-US" altLang="zh-CN" sz="1200" b="1" i="0" u="none" strike="noStrike">
                          <a:solidFill>
                            <a:srgbClr val="000000"/>
                          </a:solidFill>
                          <a:latin typeface="ＭＳ Ｐゴシック"/>
                        </a:rPr>
                        <a:t>Ec</a:t>
                      </a:r>
                      <a:r>
                        <a:rPr lang="en-US" altLang="zh-CN" sz="1200" b="0" i="0" u="none" strike="noStrike">
                          <a:solidFill>
                            <a:srgbClr val="000000"/>
                          </a:solidFill>
                          <a:latin typeface="ＭＳ Ｐゴシック"/>
                        </a:rPr>
                        <a:t>: </a:t>
                      </a:r>
                      <a:r>
                        <a:rPr lang="zh-CN" altLang="en-US" sz="1200" b="0" i="0" u="none" strike="noStrike">
                          <a:solidFill>
                            <a:srgbClr val="000000"/>
                          </a:solidFill>
                          <a:latin typeface="ＭＳ Ｐゴシック"/>
                        </a:rPr>
                        <a:t>経済学研究科提供科目</a:t>
                      </a:r>
                    </a:p>
                  </a:txBody>
                  <a:tcPr marL="0" marR="0" marT="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r>
              <a:tr h="190500">
                <a:tc gridSpan="3">
                  <a:txBody>
                    <a:bodyPr/>
                    <a:lstStyle/>
                    <a:p>
                      <a:pPr algn="l" fontAlgn="ctr"/>
                      <a:r>
                        <a:rPr lang="en-US" sz="1200" b="1" i="0" u="none" strike="noStrike">
                          <a:solidFill>
                            <a:srgbClr val="000000"/>
                          </a:solidFill>
                          <a:latin typeface="ＭＳ Ｐゴシック"/>
                        </a:rPr>
                        <a:t>Ag</a:t>
                      </a:r>
                      <a:r>
                        <a:rPr lang="en-US" sz="1200" b="0" i="0" u="none" strike="noStrike">
                          <a:solidFill>
                            <a:srgbClr val="000000"/>
                          </a:solidFill>
                          <a:latin typeface="ＭＳ Ｐゴシック"/>
                        </a:rPr>
                        <a:t>: </a:t>
                      </a:r>
                      <a:r>
                        <a:rPr lang="ja-JP" altLang="en-US" sz="1200" b="0" i="0" u="none" strike="noStrike">
                          <a:solidFill>
                            <a:srgbClr val="000000"/>
                          </a:solidFill>
                          <a:latin typeface="ＭＳ Ｐゴシック"/>
                        </a:rPr>
                        <a:t>農学研究科提供科目</a:t>
                      </a:r>
                    </a:p>
                  </a:txBody>
                  <a:tcPr marL="0" marR="0" marT="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r>
              <a:tr h="180975">
                <a:tc gridSpan="3">
                  <a:txBody>
                    <a:bodyPr/>
                    <a:lstStyle/>
                    <a:p>
                      <a:pPr algn="l" fontAlgn="ctr"/>
                      <a:r>
                        <a:rPr lang="en-US" sz="1200" b="1" i="0" u="none" strike="noStrike">
                          <a:solidFill>
                            <a:srgbClr val="000000"/>
                          </a:solidFill>
                          <a:latin typeface="ＭＳ Ｐゴシック"/>
                        </a:rPr>
                        <a:t>SE</a:t>
                      </a:r>
                      <a:r>
                        <a:rPr lang="en-US" sz="1200" b="0" i="0" u="none" strike="noStrike">
                          <a:solidFill>
                            <a:srgbClr val="000000"/>
                          </a:solidFill>
                          <a:latin typeface="ＭＳ Ｐゴシック"/>
                        </a:rPr>
                        <a:t>: </a:t>
                      </a:r>
                      <a:r>
                        <a:rPr lang="ja-JP" altLang="en-US" sz="1200" b="0" i="0" u="none" strike="noStrike">
                          <a:solidFill>
                            <a:srgbClr val="000000"/>
                          </a:solidFill>
                          <a:latin typeface="ＭＳ Ｐゴシック"/>
                        </a:rPr>
                        <a:t>理工学研究科提供科目</a:t>
                      </a:r>
                    </a:p>
                  </a:txBody>
                  <a:tcPr marL="0" marR="0" marT="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r>
              <a:tr h="190500">
                <a:tc gridSpan="3">
                  <a:txBody>
                    <a:bodyPr/>
                    <a:lstStyle/>
                    <a:p>
                      <a:pPr algn="l" fontAlgn="ctr"/>
                      <a:r>
                        <a:rPr lang="en-US" sz="1200" b="1" i="0" u="none" strike="noStrike">
                          <a:solidFill>
                            <a:srgbClr val="000000"/>
                          </a:solidFill>
                          <a:latin typeface="ＭＳ Ｐゴシック"/>
                        </a:rPr>
                        <a:t>Ed:</a:t>
                      </a:r>
                      <a:r>
                        <a:rPr lang="en-US" sz="1200" b="0" i="0" u="none" strike="noStrike">
                          <a:solidFill>
                            <a:srgbClr val="000000"/>
                          </a:solidFill>
                          <a:latin typeface="ＭＳ Ｐゴシック"/>
                        </a:rPr>
                        <a:t> </a:t>
                      </a:r>
                      <a:r>
                        <a:rPr lang="ja-JP" altLang="en-US" sz="1200" b="0" i="0" u="none" strike="noStrike">
                          <a:solidFill>
                            <a:srgbClr val="000000"/>
                          </a:solidFill>
                          <a:latin typeface="ＭＳ Ｐゴシック"/>
                        </a:rPr>
                        <a:t>教育学研究科提供科目</a:t>
                      </a:r>
                    </a:p>
                  </a:txBody>
                  <a:tcPr marL="0" marR="0" marT="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r>
              <a:tr h="190500">
                <a:tc gridSpan="3">
                  <a:txBody>
                    <a:bodyPr/>
                    <a:lstStyle/>
                    <a:p>
                      <a:pPr algn="l" fontAlgn="ctr"/>
                      <a:r>
                        <a:rPr lang="en-US" sz="1200" b="1" i="0" u="none" strike="noStrike" dirty="0">
                          <a:solidFill>
                            <a:srgbClr val="000000"/>
                          </a:solidFill>
                          <a:latin typeface="ＭＳ Ｐゴシック"/>
                        </a:rPr>
                        <a:t>Me</a:t>
                      </a:r>
                      <a:r>
                        <a:rPr lang="en-US" sz="1200" b="0" i="0" u="none" strike="noStrike" dirty="0">
                          <a:solidFill>
                            <a:srgbClr val="000000"/>
                          </a:solidFill>
                          <a:latin typeface="ＭＳ Ｐゴシック"/>
                        </a:rPr>
                        <a:t>: </a:t>
                      </a:r>
                      <a:r>
                        <a:rPr lang="ja-JP" altLang="en-US" sz="1200" b="0" i="0" u="none" strike="noStrike" dirty="0">
                          <a:solidFill>
                            <a:srgbClr val="000000"/>
                          </a:solidFill>
                          <a:latin typeface="ＭＳ Ｐゴシック"/>
                        </a:rPr>
                        <a:t>医学系研究科提供科目</a:t>
                      </a:r>
                    </a:p>
                  </a:txBody>
                  <a:tcPr marL="0" marR="0" marT="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15" name="下矢印 14"/>
          <p:cNvSpPr/>
          <p:nvPr/>
        </p:nvSpPr>
        <p:spPr>
          <a:xfrm rot="3271610">
            <a:off x="4147344" y="3099594"/>
            <a:ext cx="382587" cy="16287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7" name="直線コネクタ 16"/>
          <p:cNvCxnSpPr/>
          <p:nvPr/>
        </p:nvCxnSpPr>
        <p:spPr>
          <a:xfrm>
            <a:off x="323850" y="2924175"/>
            <a:ext cx="3671888" cy="0"/>
          </a:xfrm>
          <a:prstGeom prst="line">
            <a:avLst/>
          </a:prstGeom>
        </p:spPr>
        <p:style>
          <a:lnRef idx="1">
            <a:schemeClr val="accent1"/>
          </a:lnRef>
          <a:fillRef idx="0">
            <a:schemeClr val="accent1"/>
          </a:fillRef>
          <a:effectRef idx="0">
            <a:schemeClr val="accent1"/>
          </a:effectRef>
          <a:fontRef idx="minor">
            <a:schemeClr val="tx1"/>
          </a:fontRef>
        </p:style>
      </p:cxnSp>
      <p:sp>
        <p:nvSpPr>
          <p:cNvPr id="16649" name="スライド番号プレースホルダ 17"/>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B8A5053-FE0D-4925-8BC1-4AFCDFC26203}" type="slidenum">
              <a:rPr lang="ja-JP" altLang="en-US" smtClean="0"/>
              <a:pPr fontAlgn="base">
                <a:spcBef>
                  <a:spcPct val="0"/>
                </a:spcBef>
                <a:spcAft>
                  <a:spcPct val="0"/>
                </a:spcAft>
                <a:defRPr/>
              </a:pPr>
              <a:t>9</a:t>
            </a:fld>
            <a:endParaRPr lang="ja-JP" altLang="en-US"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152</TotalTime>
  <Words>796</Words>
  <Application>Microsoft Office PowerPoint</Application>
  <PresentationFormat>画面に合わせる (4:3)</PresentationFormat>
  <Paragraphs>235</Paragraphs>
  <Slides>9</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9</vt:i4>
      </vt:variant>
    </vt:vector>
  </HeadingPairs>
  <TitlesOfParts>
    <vt:vector size="18" baseType="lpstr">
      <vt:lpstr>Arial</vt:lpstr>
      <vt:lpstr>ＭＳ Ｐゴシック</vt:lpstr>
      <vt:lpstr>Century Schoolbook</vt:lpstr>
      <vt:lpstr>ＭＳ Ｐ明朝</vt:lpstr>
      <vt:lpstr>Wingdings</vt:lpstr>
      <vt:lpstr>Wingdings 2</vt:lpstr>
      <vt:lpstr>Calibri</vt:lpstr>
      <vt:lpstr>SimSun</vt:lpstr>
      <vt:lpstr>スパイス</vt:lpstr>
      <vt:lpstr>「公共管理コース」による アジア諸国の公務員育成協力</vt:lpstr>
      <vt:lpstr>｢公共管理コース｣概要</vt:lpstr>
      <vt:lpstr>BCS（Bangladesh Civil Service) Administration Academy</vt:lpstr>
      <vt:lpstr>BCS Administration Academy への講義提供講義</vt:lpstr>
      <vt:lpstr>講義提供の今後の展開</vt:lpstr>
      <vt:lpstr>「日本理解のための特別科目」 （Special Subject for Understanding of  Japanese Society and its Experiences）</vt:lpstr>
      <vt:lpstr>受講学生の評価</vt:lpstr>
      <vt:lpstr>「日本理解のための特別科目」開設</vt:lpstr>
      <vt:lpstr>「研究科横断型英語による授業」への展開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「公共管理コース」による アジア諸国の公務員育成協力</dc:title>
  <dc:creator> </dc:creator>
  <cp:lastModifiedBy>山口大学</cp:lastModifiedBy>
  <cp:revision>16</cp:revision>
  <dcterms:created xsi:type="dcterms:W3CDTF">2012-05-10T01:09:32Z</dcterms:created>
  <dcterms:modified xsi:type="dcterms:W3CDTF">2012-05-29T05:56:39Z</dcterms:modified>
</cp:coreProperties>
</file>